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16"/>
  </p:notesMasterIdLst>
  <p:handoutMasterIdLst>
    <p:handoutMasterId r:id="rId17"/>
  </p:handoutMasterIdLst>
  <p:sldIdLst>
    <p:sldId id="301" r:id="rId2"/>
    <p:sldId id="546" r:id="rId3"/>
    <p:sldId id="570" r:id="rId4"/>
    <p:sldId id="581" r:id="rId5"/>
    <p:sldId id="584" r:id="rId6"/>
    <p:sldId id="580" r:id="rId7"/>
    <p:sldId id="586" r:id="rId8"/>
    <p:sldId id="587" r:id="rId9"/>
    <p:sldId id="588" r:id="rId10"/>
    <p:sldId id="589" r:id="rId11"/>
    <p:sldId id="573" r:id="rId12"/>
    <p:sldId id="582" r:id="rId13"/>
    <p:sldId id="583" r:id="rId14"/>
    <p:sldId id="352" r:id="rId15"/>
  </p:sldIdLst>
  <p:sldSz cx="12192000" cy="6858000"/>
  <p:notesSz cx="6400800" cy="117316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BF0F"/>
    <a:srgbClr val="333399"/>
    <a:srgbClr val="CECEEF"/>
    <a:srgbClr val="93CC42"/>
    <a:srgbClr val="F11C24"/>
    <a:srgbClr val="78D2F7"/>
    <a:srgbClr val="272172"/>
    <a:srgbClr val="EFEE27"/>
    <a:srgbClr val="939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3" autoAdjust="0"/>
    <p:restoredTop sz="94364" autoAdjust="0"/>
  </p:normalViewPr>
  <p:slideViewPr>
    <p:cSldViewPr snapToGrid="0">
      <p:cViewPr varScale="1">
        <p:scale>
          <a:sx n="84" d="100"/>
          <a:sy n="84" d="100"/>
        </p:scale>
        <p:origin x="658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2898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773442" cy="587764"/>
          </a:xfrm>
          <a:prstGeom prst="rect">
            <a:avLst/>
          </a:prstGeom>
        </p:spPr>
        <p:txBody>
          <a:bodyPr vert="horz" lIns="98006" tIns="49003" rIns="98006" bIns="4900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625928" y="3"/>
            <a:ext cx="2773442" cy="587764"/>
          </a:xfrm>
          <a:prstGeom prst="rect">
            <a:avLst/>
          </a:prstGeom>
        </p:spPr>
        <p:txBody>
          <a:bodyPr vert="horz" lIns="98006" tIns="49003" rIns="98006" bIns="49003" rtlCol="0"/>
          <a:lstStyle>
            <a:lvl1pPr algn="r">
              <a:defRPr sz="1300"/>
            </a:lvl1pPr>
          </a:lstStyle>
          <a:p>
            <a:fld id="{4DB00874-1960-40B5-927A-264BD8676B34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1143862"/>
            <a:ext cx="2773442" cy="587764"/>
          </a:xfrm>
          <a:prstGeom prst="rect">
            <a:avLst/>
          </a:prstGeom>
        </p:spPr>
        <p:txBody>
          <a:bodyPr vert="horz" lIns="98006" tIns="49003" rIns="98006" bIns="4900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625928" y="11143862"/>
            <a:ext cx="2773442" cy="587764"/>
          </a:xfrm>
          <a:prstGeom prst="rect">
            <a:avLst/>
          </a:prstGeom>
        </p:spPr>
        <p:txBody>
          <a:bodyPr vert="horz" lIns="98006" tIns="49003" rIns="98006" bIns="49003" rtlCol="0" anchor="b"/>
          <a:lstStyle>
            <a:lvl1pPr algn="r">
              <a:defRPr sz="1300"/>
            </a:lvl1pPr>
          </a:lstStyle>
          <a:p>
            <a:fld id="{26F7CF7A-57C1-449A-BA8A-F0CA694A13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274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773680" cy="588619"/>
          </a:xfrm>
          <a:prstGeom prst="rect">
            <a:avLst/>
          </a:prstGeom>
        </p:spPr>
        <p:txBody>
          <a:bodyPr vert="horz" lIns="106190" tIns="53095" rIns="106190" bIns="53095" rtlCol="0"/>
          <a:lstStyle>
            <a:lvl1pPr algn="l">
              <a:defRPr sz="15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625640" y="1"/>
            <a:ext cx="2773680" cy="588619"/>
          </a:xfrm>
          <a:prstGeom prst="rect">
            <a:avLst/>
          </a:prstGeom>
        </p:spPr>
        <p:txBody>
          <a:bodyPr vert="horz" lIns="106190" tIns="53095" rIns="106190" bIns="53095" rtlCol="0"/>
          <a:lstStyle>
            <a:lvl1pPr algn="r">
              <a:defRPr sz="1500"/>
            </a:lvl1pPr>
          </a:lstStyle>
          <a:p>
            <a:fld id="{8837A8CC-28C5-45F0-A75B-8BC2086546EC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315913" y="1466850"/>
            <a:ext cx="7035801" cy="3957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06190" tIns="53095" rIns="106190" bIns="5309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40081" y="5645845"/>
            <a:ext cx="5120640" cy="4619327"/>
          </a:xfrm>
          <a:prstGeom prst="rect">
            <a:avLst/>
          </a:prstGeom>
        </p:spPr>
        <p:txBody>
          <a:bodyPr vert="horz" lIns="106190" tIns="53095" rIns="106190" bIns="53095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1143010"/>
            <a:ext cx="2773680" cy="588617"/>
          </a:xfrm>
          <a:prstGeom prst="rect">
            <a:avLst/>
          </a:prstGeom>
        </p:spPr>
        <p:txBody>
          <a:bodyPr vert="horz" lIns="106190" tIns="53095" rIns="106190" bIns="53095" rtlCol="0" anchor="b"/>
          <a:lstStyle>
            <a:lvl1pPr algn="l">
              <a:defRPr sz="15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25640" y="11143010"/>
            <a:ext cx="2773680" cy="588617"/>
          </a:xfrm>
          <a:prstGeom prst="rect">
            <a:avLst/>
          </a:prstGeom>
        </p:spPr>
        <p:txBody>
          <a:bodyPr vert="horz" lIns="106190" tIns="53095" rIns="106190" bIns="53095" rtlCol="0" anchor="b"/>
          <a:lstStyle>
            <a:lvl1pPr algn="r">
              <a:defRPr sz="1500"/>
            </a:lvl1pPr>
          </a:lstStyle>
          <a:p>
            <a:fld id="{DBBA7472-9756-44A8-AD21-DB744F3BD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67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A7472-9756-44A8-AD21-DB744F3BD2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892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3365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7543" y="0"/>
            <a:ext cx="7776673" cy="1257300"/>
          </a:xfrm>
          <a:prstGeom prst="rect">
            <a:avLst/>
          </a:prstGeom>
        </p:spPr>
        <p:txBody>
          <a:bodyPr anchor="ctr"/>
          <a:lstStyle>
            <a:lvl1pPr>
              <a:defRPr sz="3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595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7543" y="0"/>
            <a:ext cx="7776673" cy="1257300"/>
          </a:xfrm>
          <a:prstGeom prst="rect">
            <a:avLst/>
          </a:prstGeom>
        </p:spPr>
        <p:txBody>
          <a:bodyPr anchor="ctr"/>
          <a:lstStyle>
            <a:lvl1pPr>
              <a:defRPr sz="3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022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8549"/>
            <a:ext cx="10515600" cy="4648414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accent2"/>
                </a:solidFill>
              </a:defRPr>
            </a:lvl1pPr>
            <a:lvl2pPr marL="742950" indent="-285750">
              <a:buFont typeface="Courier New" panose="02070309020205020404" pitchFamily="49" charset="0"/>
              <a:buChar char="o"/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47543" y="0"/>
            <a:ext cx="7776673" cy="1257300"/>
          </a:xfrm>
          <a:prstGeom prst="rect">
            <a:avLst/>
          </a:prstGeom>
        </p:spPr>
        <p:txBody>
          <a:bodyPr anchor="ctr"/>
          <a:lstStyle>
            <a:lvl1pPr>
              <a:defRPr sz="3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1297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69493"/>
            <a:ext cx="5181600" cy="46074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69493"/>
            <a:ext cx="5181600" cy="46074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47543" y="0"/>
            <a:ext cx="7776673" cy="1257300"/>
          </a:xfrm>
          <a:prstGeom prst="rect">
            <a:avLst/>
          </a:prstGeom>
        </p:spPr>
        <p:txBody>
          <a:bodyPr anchor="ctr"/>
          <a:lstStyle>
            <a:lvl1pPr>
              <a:defRPr sz="3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65864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542197"/>
            <a:ext cx="10515600" cy="4634766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47543" y="0"/>
            <a:ext cx="7776673" cy="1257300"/>
          </a:xfrm>
          <a:prstGeom prst="rect">
            <a:avLst/>
          </a:prstGeom>
        </p:spPr>
        <p:txBody>
          <a:bodyPr anchor="ctr"/>
          <a:lstStyle>
            <a:lvl1pPr>
              <a:defRPr sz="3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2806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1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4.xml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3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0" y="6519446"/>
            <a:ext cx="12192000" cy="338554"/>
          </a:xfrm>
          <a:prstGeom prst="rect">
            <a:avLst/>
          </a:prstGeom>
          <a:solidFill>
            <a:srgbClr val="27217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spc="0" baseline="0" dirty="0">
                <a:solidFill>
                  <a:schemeClr val="bg1"/>
                </a:solidFill>
              </a:rPr>
              <a:t>AUTOMATION &amp; DIGITALIZATION</a:t>
            </a:r>
            <a:endParaRPr lang="en-US" sz="1600" b="1" spc="0" dirty="0">
              <a:solidFill>
                <a:schemeClr val="bg1"/>
              </a:solidFill>
            </a:endParaRPr>
          </a:p>
        </p:txBody>
      </p:sp>
      <p:sp>
        <p:nvSpPr>
          <p:cNvPr id="4" name="cdtRectangle 12 Id7"/>
          <p:cNvSpPr>
            <a:spLocks noChangeArrowheads="1"/>
          </p:cNvSpPr>
          <p:nvPr userDrawn="1">
            <p:custDataLst>
              <p:tags r:id="rId8"/>
            </p:custDataLst>
          </p:nvPr>
        </p:nvSpPr>
        <p:spPr bwMode="gray">
          <a:xfrm>
            <a:off x="0" y="0"/>
            <a:ext cx="12192000" cy="1268413"/>
          </a:xfrm>
          <a:prstGeom prst="rect">
            <a:avLst/>
          </a:prstGeom>
          <a:solidFill>
            <a:srgbClr val="CECEEF">
              <a:alpha val="49804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noAutofit/>
          </a:bodyPr>
          <a:lstStyle/>
          <a:p>
            <a:endParaRPr lang="de-DE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2" y="267967"/>
            <a:ext cx="2457396" cy="732478"/>
          </a:xfrm>
          <a:prstGeom prst="rect">
            <a:avLst/>
          </a:prstGeom>
        </p:spPr>
      </p:pic>
      <p:sp>
        <p:nvSpPr>
          <p:cNvPr id="9" name="cdtText Box 133 Id9"/>
          <p:cNvSpPr txBox="1">
            <a:spLocks noChangeArrowheads="1"/>
          </p:cNvSpPr>
          <p:nvPr userDrawn="1">
            <p:custDataLst>
              <p:tags r:id="rId9"/>
            </p:custDataLst>
          </p:nvPr>
        </p:nvSpPr>
        <p:spPr bwMode="auto">
          <a:xfrm>
            <a:off x="12700" y="5810250"/>
            <a:ext cx="91440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0" tIns="144000" rIns="2124000" bIns="0" anchor="ctr"/>
          <a:lstStyle/>
          <a:p>
            <a:endParaRPr lang="en-US" sz="1000" b="1" noProof="0" dirty="0">
              <a:solidFill>
                <a:srgbClr val="879BAA"/>
              </a:solidFill>
            </a:endParaRPr>
          </a:p>
        </p:txBody>
      </p:sp>
      <p:sp>
        <p:nvSpPr>
          <p:cNvPr id="10" name="cdtTextBox 11 Id12"/>
          <p:cNvSpPr txBox="1"/>
          <p:nvPr userDrawn="1">
            <p:custDataLst>
              <p:tags r:id="rId10"/>
            </p:custDataLst>
          </p:nvPr>
        </p:nvSpPr>
        <p:spPr>
          <a:xfrm>
            <a:off x="-246607" y="6612934"/>
            <a:ext cx="1393200" cy="259200"/>
          </a:xfrm>
          <a:prstGeom prst="rect">
            <a:avLst/>
          </a:prstGeom>
          <a:noFill/>
        </p:spPr>
        <p:txBody>
          <a:bodyPr wrap="square" lIns="5400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000" b="1" noProof="0" dirty="0">
                <a:solidFill>
                  <a:schemeClr val="accent5">
                    <a:lumMod val="90000"/>
                  </a:schemeClr>
                </a:solidFill>
              </a:rPr>
              <a:t>Page </a:t>
            </a:r>
            <a:fld id="{91E7552C-A157-4A4F-8E99-698C0325FC94}" type="slidenum">
              <a:rPr lang="de-DE" sz="1000" b="1" noProof="0" smtClean="0">
                <a:solidFill>
                  <a:schemeClr val="accent5">
                    <a:lumMod val="90000"/>
                  </a:schemeClr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de-DE" sz="1000" b="1" noProof="0" dirty="0">
              <a:solidFill>
                <a:schemeClr val="accent5">
                  <a:lumMod val="90000"/>
                </a:schemeClr>
              </a:solidFill>
            </a:endParaRPr>
          </a:p>
        </p:txBody>
      </p:sp>
      <p:sp>
        <p:nvSpPr>
          <p:cNvPr id="11" name="cdtTextBox 13 Id14"/>
          <p:cNvSpPr txBox="1"/>
          <p:nvPr userDrawn="1">
            <p:custDataLst>
              <p:tags r:id="rId11"/>
            </p:custDataLst>
          </p:nvPr>
        </p:nvSpPr>
        <p:spPr>
          <a:xfrm>
            <a:off x="10304060" y="6572455"/>
            <a:ext cx="2134547" cy="338553"/>
          </a:xfrm>
          <a:prstGeom prst="rect">
            <a:avLst/>
          </a:prstGeom>
          <a:noFill/>
        </p:spPr>
        <p:txBody>
          <a:bodyPr wrap="square" lIns="0" tIns="0" rIns="396000" bIns="115200" rtlCol="0" anchor="ctr">
            <a:noAutofit/>
          </a:bodyPr>
          <a:lstStyle/>
          <a:p>
            <a:pPr algn="r"/>
            <a:r>
              <a:rPr lang="en-US" sz="1000" b="1" noProof="0" dirty="0">
                <a:solidFill>
                  <a:srgbClr val="879BAA"/>
                </a:solidFill>
              </a:rPr>
              <a:t> Copy right @ ESTEC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295" y="177006"/>
            <a:ext cx="1849317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899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4" r:id="rId2"/>
    <p:sldLayoutId id="2147483728" r:id="rId3"/>
    <p:sldLayoutId id="2147483717" r:id="rId4"/>
    <p:sldLayoutId id="2147483719" r:id="rId5"/>
    <p:sldLayoutId id="2147483725" r:id="rId6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97" t="28068"/>
          <a:stretch/>
        </p:blipFill>
        <p:spPr>
          <a:xfrm>
            <a:off x="0" y="-58994"/>
            <a:ext cx="12192000" cy="6916994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91926" y="2279224"/>
            <a:ext cx="10515600" cy="2852737"/>
          </a:xfrm>
        </p:spPr>
        <p:txBody>
          <a:bodyPr anchor="ctr"/>
          <a:lstStyle/>
          <a:p>
            <a:r>
              <a:rPr lang="en-US" sz="4500" b="1" dirty="0">
                <a:solidFill>
                  <a:schemeClr val="bg1"/>
                </a:solidFill>
                <a:latin typeface="Alien Encounters" panose="00000400000000000000" pitchFamily="2" charset="0"/>
              </a:rPr>
              <a:t>AUTOMATION </a:t>
            </a:r>
            <a:r>
              <a:rPr lang="en-US" sz="4500" b="1" dirty="0">
                <a:solidFill>
                  <a:schemeClr val="bg1"/>
                </a:solidFill>
                <a:latin typeface="+mn-lt"/>
              </a:rPr>
              <a:t>&amp;</a:t>
            </a:r>
            <a:r>
              <a:rPr lang="en-US" sz="4500" b="1" dirty="0">
                <a:solidFill>
                  <a:schemeClr val="bg1"/>
                </a:solidFill>
                <a:latin typeface="Alien Encounters" panose="00000400000000000000" pitchFamily="2" charset="0"/>
              </a:rPr>
              <a:t> DIGITALIZATION </a:t>
            </a:r>
            <a:r>
              <a:rPr lang="en-US" dirty="0"/>
              <a:t/>
            </a:r>
            <a:br>
              <a:rPr lang="en-US" dirty="0"/>
            </a:br>
            <a:endParaRPr lang="en-US" sz="4000" b="1" spc="3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265" y="733939"/>
            <a:ext cx="4953010" cy="22341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996221" y="5323686"/>
            <a:ext cx="2833014" cy="914401"/>
            <a:chOff x="7996221" y="5323686"/>
            <a:chExt cx="2833014" cy="914401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2334" y="5323687"/>
              <a:ext cx="706901" cy="914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6221" y="5323686"/>
              <a:ext cx="2126113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2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0195560" y="5771676"/>
            <a:ext cx="1736790" cy="560577"/>
            <a:chOff x="7996221" y="5323686"/>
            <a:chExt cx="2833014" cy="914401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2334" y="5323687"/>
              <a:ext cx="706901" cy="914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6221" y="5323686"/>
              <a:ext cx="2126113" cy="914400"/>
            </a:xfrm>
            <a:prstGeom prst="rect">
              <a:avLst/>
            </a:prstGeom>
          </p:spPr>
        </p:pic>
      </p:grpSp>
      <p:sp>
        <p:nvSpPr>
          <p:cNvPr id="23" name="Title 7"/>
          <p:cNvSpPr>
            <a:spLocks noGrp="1"/>
          </p:cNvSpPr>
          <p:nvPr>
            <p:ph type="title"/>
          </p:nvPr>
        </p:nvSpPr>
        <p:spPr>
          <a:xfrm>
            <a:off x="2907791" y="-1969"/>
            <a:ext cx="6629401" cy="1270000"/>
          </a:xfrm>
        </p:spPr>
        <p:txBody>
          <a:bodyPr/>
          <a:lstStyle/>
          <a:p>
            <a:r>
              <a:rPr lang="en-US" sz="2800" dirty="0" smtClean="0">
                <a:solidFill>
                  <a:srgbClr val="333399"/>
                </a:solidFill>
              </a:rPr>
              <a:t>TẠO </a:t>
            </a:r>
            <a:r>
              <a:rPr lang="en-US" sz="2800" dirty="0">
                <a:solidFill>
                  <a:srgbClr val="333399"/>
                </a:solidFill>
              </a:rPr>
              <a:t>SSIS IMPORT DỮ LIỆU TỪ FILE EXCEL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566982" y="1353623"/>
            <a:ext cx="4681618" cy="307777"/>
          </a:xfrm>
          <a:prstGeom prst="rect">
            <a:avLst/>
          </a:prstGeom>
          <a:solidFill>
            <a:srgbClr val="FEBF0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400" b="1" i="1" dirty="0" smtClean="0">
                <a:latin typeface="Times New Roman" pitchFamily="18" charset="0"/>
              </a:rPr>
              <a:t>Step 4:</a:t>
            </a:r>
            <a:endParaRPr kumimoji="0" lang="en-US" sz="14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763550" y="2866141"/>
            <a:ext cx="4119290" cy="276999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200" b="1" i="1" dirty="0" smtClean="0">
                <a:latin typeface="Times New Roman" pitchFamily="18" charset="0"/>
              </a:rPr>
              <a:t>ĐỌC DỮ LIỆU TỪ BẢNG TẠM</a:t>
            </a:r>
          </a:p>
        </p:txBody>
      </p:sp>
      <p:cxnSp>
        <p:nvCxnSpPr>
          <p:cNvPr id="5" name="Straight Arrow Connector 4"/>
          <p:cNvCxnSpPr>
            <a:stCxn id="27" idx="2"/>
            <a:endCxn id="41" idx="0"/>
          </p:cNvCxnSpPr>
          <p:nvPr/>
        </p:nvCxnSpPr>
        <p:spPr bwMode="auto">
          <a:xfrm>
            <a:off x="2823195" y="3143140"/>
            <a:ext cx="0" cy="334849"/>
          </a:xfrm>
          <a:prstGeom prst="straightConnector1">
            <a:avLst/>
          </a:prstGeom>
          <a:solidFill>
            <a:srgbClr val="0033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Rectangle 18"/>
          <p:cNvSpPr/>
          <p:nvPr/>
        </p:nvSpPr>
        <p:spPr bwMode="auto">
          <a:xfrm>
            <a:off x="763550" y="4089837"/>
            <a:ext cx="4119290" cy="561692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100" b="1" i="1" dirty="0" smtClean="0">
                <a:latin typeface="Times New Roman" pitchFamily="18" charset="0"/>
              </a:rPr>
              <a:t>LƯU TRỮ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300" b="1" i="1" dirty="0" smtClean="0">
                <a:latin typeface="Times New Roman" pitchFamily="18" charset="0"/>
              </a:rPr>
              <a:t>PROCESSLOG_DAILY_MODIFIED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555" y="1507510"/>
            <a:ext cx="4943232" cy="4198345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 bwMode="auto">
          <a:xfrm>
            <a:off x="566982" y="1661400"/>
            <a:ext cx="4681618" cy="523220"/>
          </a:xfrm>
          <a:prstGeom prst="rect">
            <a:avLst/>
          </a:prstGeom>
          <a:solidFill>
            <a:srgbClr val="FEBF0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0" lang="en-US" sz="1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KIỂM</a:t>
            </a:r>
            <a:r>
              <a:rPr kumimoji="0" lang="en-US" sz="1400" b="1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TRA DỮ LIỆU TỪ BẢNG TẠM VÀ UPDATE HOẶC INSERT VÀO DATABASE</a:t>
            </a:r>
            <a:endParaRPr kumimoji="0" lang="en-US" sz="14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763550" y="3477989"/>
            <a:ext cx="4119290" cy="276999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200" b="1" i="1" dirty="0" smtClean="0">
                <a:latin typeface="Times New Roman" pitchFamily="18" charset="0"/>
              </a:rPr>
              <a:t>SO SÁNH DỮ LIỆU CẬP NHẬT</a:t>
            </a:r>
          </a:p>
        </p:txBody>
      </p:sp>
      <p:cxnSp>
        <p:nvCxnSpPr>
          <p:cNvPr id="7" name="Straight Arrow Connector 6"/>
          <p:cNvCxnSpPr>
            <a:stCxn id="41" idx="2"/>
            <a:endCxn id="19" idx="0"/>
          </p:cNvCxnSpPr>
          <p:nvPr/>
        </p:nvCxnSpPr>
        <p:spPr bwMode="auto">
          <a:xfrm>
            <a:off x="2823195" y="3754988"/>
            <a:ext cx="0" cy="334849"/>
          </a:xfrm>
          <a:prstGeom prst="straightConnector1">
            <a:avLst/>
          </a:prstGeom>
          <a:solidFill>
            <a:srgbClr val="0033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14215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0195560" y="5771676"/>
            <a:ext cx="1736790" cy="560577"/>
            <a:chOff x="7996221" y="5323686"/>
            <a:chExt cx="2833014" cy="914401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2334" y="5323687"/>
              <a:ext cx="706901" cy="914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6221" y="5323686"/>
              <a:ext cx="2126113" cy="914400"/>
            </a:xfrm>
            <a:prstGeom prst="rect">
              <a:avLst/>
            </a:prstGeom>
          </p:spPr>
        </p:pic>
      </p:grpSp>
      <p:sp>
        <p:nvSpPr>
          <p:cNvPr id="23" name="Title 7"/>
          <p:cNvSpPr>
            <a:spLocks noGrp="1"/>
          </p:cNvSpPr>
          <p:nvPr>
            <p:ph type="title"/>
          </p:nvPr>
        </p:nvSpPr>
        <p:spPr>
          <a:xfrm>
            <a:off x="2232192" y="-1969"/>
            <a:ext cx="7772401" cy="1270000"/>
          </a:xfrm>
        </p:spPr>
        <p:txBody>
          <a:bodyPr/>
          <a:lstStyle/>
          <a:p>
            <a:r>
              <a:rPr lang="en-US" sz="2800" dirty="0">
                <a:solidFill>
                  <a:srgbClr val="333399"/>
                </a:solidFill>
              </a:rPr>
              <a:t>TẠO JOB CẬP NHẬT DỮ LIỆU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75764" y="1584194"/>
            <a:ext cx="4681618" cy="307777"/>
          </a:xfrm>
          <a:prstGeom prst="rect">
            <a:avLst/>
          </a:prstGeom>
          <a:solidFill>
            <a:srgbClr val="FEBF0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400" b="1" i="1" dirty="0" smtClean="0">
                <a:latin typeface="Times New Roman" pitchFamily="18" charset="0"/>
              </a:rPr>
              <a:t>TẠO JOB TRÊN SQL</a:t>
            </a:r>
            <a:endParaRPr kumimoji="0" lang="en-US" sz="14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017" y="2084832"/>
            <a:ext cx="4059112" cy="388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95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0195560" y="5771676"/>
            <a:ext cx="1736790" cy="560577"/>
            <a:chOff x="7996221" y="5323686"/>
            <a:chExt cx="2833014" cy="914401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2334" y="5323687"/>
              <a:ext cx="706901" cy="914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6221" y="5323686"/>
              <a:ext cx="2126113" cy="914400"/>
            </a:xfrm>
            <a:prstGeom prst="rect">
              <a:avLst/>
            </a:prstGeom>
          </p:spPr>
        </p:pic>
      </p:grpSp>
      <p:sp>
        <p:nvSpPr>
          <p:cNvPr id="23" name="Title 7"/>
          <p:cNvSpPr>
            <a:spLocks noGrp="1"/>
          </p:cNvSpPr>
          <p:nvPr>
            <p:ph type="title"/>
          </p:nvPr>
        </p:nvSpPr>
        <p:spPr>
          <a:xfrm>
            <a:off x="2232192" y="-1969"/>
            <a:ext cx="7772401" cy="1270000"/>
          </a:xfrm>
        </p:spPr>
        <p:txBody>
          <a:bodyPr/>
          <a:lstStyle/>
          <a:p>
            <a:r>
              <a:rPr lang="en-US" sz="2800" dirty="0">
                <a:solidFill>
                  <a:srgbClr val="333399"/>
                </a:solidFill>
              </a:rPr>
              <a:t>THIẾT KẾ TEMPLATE UPDATE DỮ LIỆU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1477" y="1685474"/>
            <a:ext cx="4681618" cy="307777"/>
          </a:xfrm>
          <a:prstGeom prst="rect">
            <a:avLst/>
          </a:prstGeom>
          <a:solidFill>
            <a:srgbClr val="FEBF0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400" b="1" i="1" dirty="0">
                <a:latin typeface="Times New Roman" pitchFamily="18" charset="0"/>
              </a:rPr>
              <a:t>THIẾT KẾ TEMPLATE  </a:t>
            </a:r>
          </a:p>
        </p:txBody>
      </p:sp>
      <p:cxnSp>
        <p:nvCxnSpPr>
          <p:cNvPr id="10" name="Straight Arrow Connector 9"/>
          <p:cNvCxnSpPr>
            <a:stCxn id="7" idx="2"/>
          </p:cNvCxnSpPr>
          <p:nvPr/>
        </p:nvCxnSpPr>
        <p:spPr bwMode="auto">
          <a:xfrm>
            <a:off x="2392286" y="1993251"/>
            <a:ext cx="0" cy="32493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392286" y="1383140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Step1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0" y="2436391"/>
            <a:ext cx="4955541" cy="307777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0" lang="en-US" sz="1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VIẾT</a:t>
            </a:r>
            <a:r>
              <a:rPr kumimoji="0" lang="en-US" sz="1400" b="1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</a:t>
            </a:r>
            <a:r>
              <a:rPr lang="en-US" sz="1400" b="1" i="1" dirty="0" smtClean="0">
                <a:latin typeface="Times New Roman" pitchFamily="18" charset="0"/>
              </a:rPr>
              <a:t>THỦ TỤC</a:t>
            </a:r>
            <a:r>
              <a:rPr kumimoji="0" lang="en-US" sz="1400" b="1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</a:t>
            </a:r>
            <a:r>
              <a:rPr kumimoji="0" lang="en-US" sz="1400" b="1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ĐỂ NHẤN UPDATE DỮ </a:t>
            </a:r>
            <a:r>
              <a:rPr kumimoji="0" lang="en-US" sz="1400" b="1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LIỆU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477771" y="2111453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tep2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-70" r="79739" b="77200"/>
          <a:stretch/>
        </p:blipFill>
        <p:spPr>
          <a:xfrm>
            <a:off x="6528838" y="1685333"/>
            <a:ext cx="3666722" cy="160938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7628" y="3404407"/>
            <a:ext cx="3607604" cy="236726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77" y="3252550"/>
            <a:ext cx="5506218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TRỰC QUAN DỮ LIỆU</a:t>
            </a:r>
            <a:endParaRPr lang="vi-V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1438860"/>
            <a:ext cx="9457265" cy="500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941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375955" y="2057400"/>
            <a:ext cx="7772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i="0" dirty="0">
              <a:solidFill>
                <a:srgbClr val="0404BC"/>
              </a:solidFill>
            </a:endParaRPr>
          </a:p>
          <a:p>
            <a:pPr algn="ctr"/>
            <a:r>
              <a:rPr lang="en-US" sz="4000" b="1" i="0" dirty="0">
                <a:solidFill>
                  <a:srgbClr val="272172"/>
                </a:solidFill>
              </a:rPr>
              <a:t>THANK YOU!</a:t>
            </a:r>
          </a:p>
        </p:txBody>
      </p:sp>
      <p:sp>
        <p:nvSpPr>
          <p:cNvPr id="6" name="Rectangle 5"/>
          <p:cNvSpPr/>
          <p:nvPr/>
        </p:nvSpPr>
        <p:spPr>
          <a:xfrm>
            <a:off x="2307126" y="5584009"/>
            <a:ext cx="79100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272172"/>
                </a:solidFill>
              </a:rPr>
              <a:t>Contact us:</a:t>
            </a:r>
          </a:p>
          <a:p>
            <a:pPr algn="ctr"/>
            <a:r>
              <a:rPr lang="en-US" sz="1200" dirty="0">
                <a:solidFill>
                  <a:srgbClr val="002060"/>
                </a:solidFill>
              </a:rPr>
              <a:t>Head Office: </a:t>
            </a:r>
            <a:r>
              <a:rPr lang="en-US" sz="1200" i="0" dirty="0">
                <a:solidFill>
                  <a:srgbClr val="002060"/>
                </a:solidFill>
              </a:rPr>
              <a:t>468/13 Phan Van Tri Street, Ward 7, Go </a:t>
            </a:r>
            <a:r>
              <a:rPr lang="en-US" sz="1200" i="0" dirty="0" err="1">
                <a:solidFill>
                  <a:srgbClr val="002060"/>
                </a:solidFill>
              </a:rPr>
              <a:t>Vap</a:t>
            </a:r>
            <a:r>
              <a:rPr lang="en-US" sz="1200" i="0" dirty="0">
                <a:solidFill>
                  <a:srgbClr val="002060"/>
                </a:solidFill>
              </a:rPr>
              <a:t> District, Ho Chi Minh City</a:t>
            </a:r>
          </a:p>
          <a:p>
            <a:pPr algn="ctr"/>
            <a:r>
              <a:rPr lang="en-US" sz="1200" dirty="0">
                <a:solidFill>
                  <a:srgbClr val="002060"/>
                </a:solidFill>
              </a:rPr>
              <a:t>Factory: Block A14, Road No. 7, Da Nang High-tech Park, </a:t>
            </a:r>
            <a:r>
              <a:rPr lang="en-US" sz="1200" dirty="0" err="1">
                <a:solidFill>
                  <a:srgbClr val="002060"/>
                </a:solidFill>
              </a:rPr>
              <a:t>Hoa</a:t>
            </a:r>
            <a:r>
              <a:rPr lang="en-US" sz="1200" dirty="0">
                <a:solidFill>
                  <a:srgbClr val="002060"/>
                </a:solidFill>
              </a:rPr>
              <a:t> Lien, </a:t>
            </a:r>
            <a:r>
              <a:rPr lang="en-US" sz="1200" dirty="0" err="1">
                <a:solidFill>
                  <a:srgbClr val="002060"/>
                </a:solidFill>
              </a:rPr>
              <a:t>Hoa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Vang</a:t>
            </a:r>
            <a:r>
              <a:rPr lang="en-US" sz="1200" dirty="0">
                <a:solidFill>
                  <a:srgbClr val="002060"/>
                </a:solidFill>
              </a:rPr>
              <a:t>, Da Nang City </a:t>
            </a:r>
            <a:endParaRPr lang="en-US" sz="1200" i="0" dirty="0">
              <a:solidFill>
                <a:srgbClr val="002060"/>
              </a:solidFill>
            </a:endParaRPr>
          </a:p>
          <a:p>
            <a:pPr algn="ctr"/>
            <a:r>
              <a:rPr lang="en-US" sz="1200" i="0" dirty="0">
                <a:solidFill>
                  <a:srgbClr val="002060"/>
                </a:solidFill>
              </a:rPr>
              <a:t>  T (+848) 5446 4649     F (+848) 5446 4648  Website: biendongco.vn; estec.vn</a:t>
            </a:r>
          </a:p>
        </p:txBody>
      </p:sp>
    </p:spTree>
    <p:extLst>
      <p:ext uri="{BB962C8B-B14F-4D97-AF65-F5344CB8AC3E}">
        <p14:creationId xmlns:p14="http://schemas.microsoft.com/office/powerpoint/2010/main" val="321376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0195560" y="5771676"/>
            <a:ext cx="1736790" cy="560577"/>
            <a:chOff x="7996221" y="5323686"/>
            <a:chExt cx="2833014" cy="914401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2334" y="5323687"/>
              <a:ext cx="706901" cy="914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6221" y="5323686"/>
              <a:ext cx="2126113" cy="914400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1104991" y="1711610"/>
            <a:ext cx="10061203" cy="403187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rtlCol="0" anchor="ctr">
            <a:spAutoFit/>
          </a:bodyPr>
          <a:lstStyle/>
          <a:p>
            <a:pPr algn="ctr"/>
            <a:endParaRPr lang="en-US" b="1" i="1" u="sng" dirty="0" smtClean="0">
              <a:solidFill>
                <a:schemeClr val="bg1"/>
              </a:solidFill>
            </a:endParaRPr>
          </a:p>
          <a:p>
            <a:pPr algn="ctr"/>
            <a:endParaRPr lang="en-US" b="1" i="1" u="sng" dirty="0" smtClean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chemeClr val="bg1"/>
                </a:solidFill>
              </a:rPr>
              <a:t>PHÂN TÍCH YÊU CẦU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solidFill>
                  <a:schemeClr val="bg1"/>
                </a:solidFill>
              </a:rPr>
              <a:t>Formart</a:t>
            </a:r>
            <a:r>
              <a:rPr lang="en-US" sz="2000" dirty="0" smtClean="0">
                <a:solidFill>
                  <a:schemeClr val="bg1"/>
                </a:solidFill>
              </a:rPr>
              <a:t>  </a:t>
            </a:r>
            <a:r>
              <a:rPr lang="en-US" sz="2000" dirty="0" err="1" smtClean="0">
                <a:solidFill>
                  <a:schemeClr val="bg1"/>
                </a:solidFill>
              </a:rPr>
              <a:t>lại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BÁO </a:t>
            </a:r>
            <a:r>
              <a:rPr lang="en-US" sz="2000" dirty="0" smtClean="0">
                <a:solidFill>
                  <a:schemeClr val="bg1"/>
                </a:solidFill>
              </a:rPr>
              <a:t>CÁO REPORTBUILDER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chemeClr val="bg1"/>
                </a:solidFill>
              </a:rPr>
              <a:t>TẠO </a:t>
            </a:r>
            <a:r>
              <a:rPr lang="en-US" sz="2000" dirty="0" smtClean="0">
                <a:solidFill>
                  <a:schemeClr val="bg1"/>
                </a:solidFill>
              </a:rPr>
              <a:t>SSIS </a:t>
            </a:r>
            <a:r>
              <a:rPr lang="en-US" sz="2000" dirty="0">
                <a:solidFill>
                  <a:schemeClr val="bg1"/>
                </a:solidFill>
              </a:rPr>
              <a:t>IMPORT DỮ LIỆU TỪ FILE </a:t>
            </a:r>
            <a:r>
              <a:rPr lang="en-US" sz="2000" dirty="0" smtClean="0">
                <a:solidFill>
                  <a:schemeClr val="bg1"/>
                </a:solidFill>
              </a:rPr>
              <a:t>EXCEL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chemeClr val="bg1"/>
                </a:solidFill>
              </a:rPr>
              <a:t>TẠO JOB CẬP NHẬT DỮ LIỆU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chemeClr val="bg1"/>
                </a:solidFill>
              </a:rPr>
              <a:t>THIẾT KẾ TEMPLATE UPDATE DỮ LIỆU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chemeClr val="bg1"/>
                </a:solidFill>
              </a:rPr>
              <a:t>TRỰC QUAN DỮ LIỆU KHI UPDATE</a:t>
            </a: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itle 7"/>
          <p:cNvSpPr>
            <a:spLocks noGrp="1"/>
          </p:cNvSpPr>
          <p:nvPr>
            <p:ph type="title"/>
          </p:nvPr>
        </p:nvSpPr>
        <p:spPr>
          <a:xfrm>
            <a:off x="2232192" y="-1969"/>
            <a:ext cx="7772401" cy="1270000"/>
          </a:xfrm>
        </p:spPr>
        <p:txBody>
          <a:bodyPr/>
          <a:lstStyle/>
          <a:p>
            <a:r>
              <a:rPr lang="en-US" sz="2800" b="1" dirty="0" smtClean="0"/>
              <a:t>TỔNG QUÁT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1530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0195560" y="5771676"/>
            <a:ext cx="1736790" cy="560577"/>
            <a:chOff x="7996221" y="5323686"/>
            <a:chExt cx="2833014" cy="914401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2334" y="5323687"/>
              <a:ext cx="706901" cy="914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6221" y="5323686"/>
              <a:ext cx="2126113" cy="914400"/>
            </a:xfrm>
            <a:prstGeom prst="rect">
              <a:avLst/>
            </a:prstGeom>
          </p:spPr>
        </p:pic>
      </p:grpSp>
      <p:sp>
        <p:nvSpPr>
          <p:cNvPr id="23" name="Title 7"/>
          <p:cNvSpPr>
            <a:spLocks noGrp="1"/>
          </p:cNvSpPr>
          <p:nvPr>
            <p:ph type="title"/>
          </p:nvPr>
        </p:nvSpPr>
        <p:spPr>
          <a:xfrm>
            <a:off x="2232192" y="-1969"/>
            <a:ext cx="7772401" cy="1270000"/>
          </a:xfrm>
        </p:spPr>
        <p:txBody>
          <a:bodyPr/>
          <a:lstStyle/>
          <a:p>
            <a:r>
              <a:rPr lang="en-US" sz="2800" b="1" dirty="0" smtClean="0"/>
              <a:t>YÊU CẦU</a:t>
            </a:r>
            <a:endParaRPr lang="en-US" sz="2800" b="1" dirty="0"/>
          </a:p>
        </p:txBody>
      </p:sp>
      <p:sp>
        <p:nvSpPr>
          <p:cNvPr id="5" name="Rectangle 4"/>
          <p:cNvSpPr/>
          <p:nvPr/>
        </p:nvSpPr>
        <p:spPr>
          <a:xfrm>
            <a:off x="5974812" y="3244334"/>
            <a:ext cx="29405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/>
              <a:t> </a:t>
            </a:r>
            <a:endParaRPr lang="vi-VN" dirty="0"/>
          </a:p>
        </p:txBody>
      </p:sp>
      <p:sp>
        <p:nvSpPr>
          <p:cNvPr id="6" name="Rectangle 5"/>
          <p:cNvSpPr/>
          <p:nvPr/>
        </p:nvSpPr>
        <p:spPr>
          <a:xfrm>
            <a:off x="1243584" y="1997839"/>
            <a:ext cx="969264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b="1" dirty="0" err="1">
                <a:solidFill>
                  <a:srgbClr val="000000"/>
                </a:solidFill>
                <a:latin typeface="Arial" panose="020B0604020202020204" pitchFamily="34" charset="0"/>
              </a:rPr>
              <a:t>Yêu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b="1" dirty="0" err="1">
                <a:solidFill>
                  <a:srgbClr val="000000"/>
                </a:solidFill>
                <a:latin typeface="Arial" panose="020B0604020202020204" pitchFamily="34" charset="0"/>
              </a:rPr>
              <a:t>cầu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b="1" dirty="0" err="1">
                <a:solidFill>
                  <a:srgbClr val="000000"/>
                </a:solidFill>
                <a:latin typeface="Arial" panose="020B0604020202020204" pitchFamily="34" charset="0"/>
              </a:rPr>
              <a:t>từ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b="1" dirty="0" err="1">
                <a:solidFill>
                  <a:srgbClr val="000000"/>
                </a:solidFill>
                <a:latin typeface="Arial" panose="020B0604020202020204" pitchFamily="34" charset="0"/>
              </a:rPr>
              <a:t>phía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b="1" dirty="0" err="1">
                <a:solidFill>
                  <a:srgbClr val="000000"/>
                </a:solidFill>
                <a:latin typeface="Arial" panose="020B0604020202020204" pitchFamily="34" charset="0"/>
              </a:rPr>
              <a:t>khách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b="1" dirty="0" err="1">
                <a:solidFill>
                  <a:srgbClr val="000000"/>
                </a:solidFill>
                <a:latin typeface="Arial" panose="020B0604020202020204" pitchFamily="34" charset="0"/>
              </a:rPr>
              <a:t>hàng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​</a:t>
            </a:r>
            <a:endParaRPr lang="en-US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algn="ctr" fontAlgn="base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​</a:t>
            </a:r>
            <a:endParaRPr lang="en-US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fontAlgn="base"/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- </a:t>
            </a:r>
            <a:r>
              <a:rPr lang="en-US" b="1" dirty="0" err="1">
                <a:solidFill>
                  <a:srgbClr val="000000"/>
                </a:solidFill>
                <a:latin typeface="Arial" panose="020B0604020202020204" pitchFamily="34" charset="0"/>
              </a:rPr>
              <a:t>Hiện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b="1" dirty="0" err="1">
                <a:solidFill>
                  <a:srgbClr val="000000"/>
                </a:solidFill>
                <a:latin typeface="Arial" panose="020B0604020202020204" pitchFamily="34" charset="0"/>
              </a:rPr>
              <a:t>trạng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: </a:t>
            </a:r>
            <a:r>
              <a:rPr lang="vi-VN" dirty="0">
                <a:solidFill>
                  <a:srgbClr val="000000"/>
                </a:solidFill>
                <a:latin typeface="Arial" panose="020B0604020202020204" pitchFamily="34" charset="0"/>
              </a:rPr>
              <a:t>Hiện tại các ngày cập nhật lại khối lượng xi măng thì phải cập nhật lại “nhật trình phân đoạn nghiền” 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,</a:t>
            </a:r>
            <a:r>
              <a:rPr lang="vi-VN" dirty="0">
                <a:solidFill>
                  <a:srgbClr val="000000"/>
                </a:solidFill>
                <a:latin typeface="Arial" panose="020B0604020202020204" pitchFamily="34" charset="0"/>
              </a:rPr>
              <a:t>tuy nhiên trên XHQ chưa có chỗ để cập nhật lại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.​</a:t>
            </a:r>
            <a:endParaRPr lang="en-US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fontAlgn="base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​</a:t>
            </a:r>
            <a:endParaRPr lang="en-US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fontAlgn="base"/>
            <a:r>
              <a:rPr lang="vi-VN" dirty="0">
                <a:solidFill>
                  <a:srgbClr val="000000"/>
                </a:solidFill>
                <a:latin typeface="Arial" panose="020B0604020202020204" pitchFamily="34" charset="0"/>
              </a:rPr>
              <a:t> =&gt; 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Đ</a:t>
            </a:r>
            <a:r>
              <a:rPr lang="vi-VN" b="1" dirty="0">
                <a:solidFill>
                  <a:srgbClr val="000000"/>
                </a:solidFill>
                <a:latin typeface="Arial" panose="020B0604020202020204" pitchFamily="34" charset="0"/>
              </a:rPr>
              <a:t>ề xuất</a:t>
            </a:r>
            <a:r>
              <a:rPr lang="vi-VN" dirty="0">
                <a:solidFill>
                  <a:srgbClr val="000000"/>
                </a:solidFill>
                <a:latin typeface="Arial" panose="020B0604020202020204" pitchFamily="34" charset="0"/>
              </a:rPr>
              <a:t>: PXXM sẽ cập nhật lại “nhật trình phân đoạn” vào file excel ở trên ổ Z của NM,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​</a:t>
            </a:r>
            <a:endParaRPr lang="en-US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fontAlgn="base"/>
            <a:r>
              <a:rPr lang="vi-VN" dirty="0">
                <a:solidFill>
                  <a:srgbClr val="000000"/>
                </a:solidFill>
                <a:latin typeface="Arial" panose="020B0604020202020204" pitchFamily="34" charset="0"/>
              </a:rPr>
              <a:t> sau đó nhấn nút Updata để XHQ cập nhật số liệu, tương tự cập nhập BCSX.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​</a:t>
            </a:r>
            <a:endParaRPr lang="en-US" dirty="0">
              <a:solidFill>
                <a:srgbClr val="000000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53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33399"/>
                </a:solidFill>
              </a:rPr>
              <a:t>FORMART  LẠI BÁO CÁO REPORTBUILDER </a:t>
            </a:r>
            <a:endParaRPr lang="en-US" dirty="0">
              <a:solidFill>
                <a:srgbClr val="333399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90" y="5102350"/>
            <a:ext cx="2931534" cy="106669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84971" y="1731722"/>
            <a:ext cx="3419257" cy="307777"/>
          </a:xfrm>
          <a:prstGeom prst="rect">
            <a:avLst/>
          </a:prstGeom>
          <a:solidFill>
            <a:srgbClr val="FEBF0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vi-VN" sz="1400" dirty="0" smtClean="0">
                <a:solidFill>
                  <a:srgbClr val="000000"/>
                </a:solidFill>
                <a:latin typeface="Arial" panose="020B0604020202020204" pitchFamily="34" charset="0"/>
              </a:rPr>
              <a:t>Data </a:t>
            </a:r>
            <a:r>
              <a:rPr lang="vi-VN" sz="1400" dirty="0" smtClean="0">
                <a:solidFill>
                  <a:srgbClr val="000000"/>
                </a:solidFill>
                <a:latin typeface="Arial" panose="020B0604020202020204" pitchFamily="34" charset="0"/>
              </a:rPr>
              <a:t>set</a:t>
            </a:r>
            <a:endParaRPr kumimoji="0" lang="en-US" sz="14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>
            <a:off x="1927310" y="2039499"/>
            <a:ext cx="2074" cy="530293"/>
          </a:xfrm>
          <a:prstGeom prst="straightConnector1">
            <a:avLst/>
          </a:prstGeom>
          <a:solidFill>
            <a:srgbClr val="0033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Rectangle 10"/>
          <p:cNvSpPr/>
          <p:nvPr/>
        </p:nvSpPr>
        <p:spPr bwMode="auto">
          <a:xfrm>
            <a:off x="148009" y="2616745"/>
            <a:ext cx="3619319" cy="307777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0" lang="en-US" sz="1400" b="1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Tạo</a:t>
            </a:r>
            <a:r>
              <a:rPr kumimoji="0" lang="en-US" sz="1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</a:t>
            </a:r>
            <a:r>
              <a:rPr kumimoji="0" lang="en-US" sz="1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dataset </a:t>
            </a:r>
            <a:r>
              <a:rPr kumimoji="0" lang="en-US" sz="1400" b="1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mới</a:t>
            </a:r>
            <a:r>
              <a:rPr kumimoji="0" lang="en-US" sz="1400" b="1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  </a:t>
            </a:r>
            <a:r>
              <a:rPr kumimoji="0" lang="en-US" sz="1400" b="1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report builder</a:t>
            </a:r>
            <a:endParaRPr kumimoji="0" lang="en-US" sz="14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 bwMode="auto">
          <a:xfrm flipH="1">
            <a:off x="1927310" y="2924522"/>
            <a:ext cx="2074" cy="530293"/>
          </a:xfrm>
          <a:prstGeom prst="straightConnector1">
            <a:avLst/>
          </a:prstGeom>
          <a:solidFill>
            <a:srgbClr val="0033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Rectangle 12"/>
          <p:cNvSpPr/>
          <p:nvPr/>
        </p:nvSpPr>
        <p:spPr bwMode="auto">
          <a:xfrm>
            <a:off x="148009" y="3501768"/>
            <a:ext cx="3619319" cy="307777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400" b="1" i="1" dirty="0" smtClean="0">
                <a:latin typeface="Times New Roman" pitchFamily="18" charset="0"/>
              </a:rPr>
              <a:t>View report builder </a:t>
            </a:r>
            <a:endParaRPr kumimoji="0" lang="en-US" sz="14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48009" y="4459355"/>
            <a:ext cx="3619319" cy="307777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400" b="1" i="1" dirty="0" err="1" smtClean="0">
                <a:latin typeface="Times New Roman" pitchFamily="18" charset="0"/>
              </a:rPr>
              <a:t>Xuất</a:t>
            </a:r>
            <a:r>
              <a:rPr lang="en-US" sz="1400" b="1" i="1" dirty="0" smtClean="0">
                <a:latin typeface="Times New Roman" pitchFamily="18" charset="0"/>
              </a:rPr>
              <a:t> </a:t>
            </a:r>
            <a:r>
              <a:rPr lang="en-US" sz="1400" b="1" i="1" dirty="0" err="1" smtClean="0">
                <a:latin typeface="Times New Roman" pitchFamily="18" charset="0"/>
              </a:rPr>
              <a:t>báo</a:t>
            </a:r>
            <a:r>
              <a:rPr lang="en-US" sz="1400" b="1" i="1" dirty="0" smtClean="0">
                <a:latin typeface="Times New Roman" pitchFamily="18" charset="0"/>
              </a:rPr>
              <a:t> </a:t>
            </a:r>
            <a:r>
              <a:rPr lang="en-US" sz="1400" b="1" i="1" dirty="0" err="1" smtClean="0">
                <a:latin typeface="Times New Roman" pitchFamily="18" charset="0"/>
              </a:rPr>
              <a:t>cáo</a:t>
            </a:r>
            <a:r>
              <a:rPr lang="en-US" sz="1400" b="1" i="1" dirty="0" smtClean="0">
                <a:latin typeface="Times New Roman" pitchFamily="18" charset="0"/>
              </a:rPr>
              <a:t> </a:t>
            </a:r>
            <a:r>
              <a:rPr lang="en-US" sz="1400" b="1" i="1" dirty="0" err="1" smtClean="0">
                <a:latin typeface="Times New Roman" pitchFamily="18" charset="0"/>
              </a:rPr>
              <a:t>ra</a:t>
            </a:r>
            <a:r>
              <a:rPr lang="en-US" sz="1400" b="1" i="1" dirty="0" smtClean="0">
                <a:latin typeface="Times New Roman" pitchFamily="18" charset="0"/>
              </a:rPr>
              <a:t> file excel </a:t>
            </a:r>
            <a:r>
              <a:rPr lang="en-US" sz="1400" b="1" i="1" dirty="0" err="1" smtClean="0">
                <a:latin typeface="Times New Roman" pitchFamily="18" charset="0"/>
              </a:rPr>
              <a:t>làm</a:t>
            </a:r>
            <a:r>
              <a:rPr lang="en-US" sz="1400" b="1" i="1" dirty="0" smtClean="0">
                <a:latin typeface="Times New Roman" pitchFamily="18" charset="0"/>
              </a:rPr>
              <a:t> </a:t>
            </a:r>
            <a:r>
              <a:rPr lang="en-US" sz="1400" b="1" i="1" dirty="0" err="1" smtClean="0">
                <a:latin typeface="Times New Roman" pitchFamily="18" charset="0"/>
              </a:rPr>
              <a:t>dữ</a:t>
            </a:r>
            <a:r>
              <a:rPr lang="en-US" sz="1400" b="1" i="1" dirty="0" smtClean="0">
                <a:latin typeface="Times New Roman" pitchFamily="18" charset="0"/>
              </a:rPr>
              <a:t> </a:t>
            </a:r>
            <a:r>
              <a:rPr lang="en-US" sz="1400" b="1" i="1" dirty="0" err="1" smtClean="0">
                <a:latin typeface="Times New Roman" pitchFamily="18" charset="0"/>
              </a:rPr>
              <a:t>liệu</a:t>
            </a:r>
            <a:r>
              <a:rPr lang="en-US" sz="1400" b="1" i="1" dirty="0" smtClean="0">
                <a:latin typeface="Times New Roman" pitchFamily="18" charset="0"/>
              </a:rPr>
              <a:t> </a:t>
            </a:r>
            <a:r>
              <a:rPr lang="en-US" sz="1400" b="1" i="1" dirty="0" err="1" smtClean="0">
                <a:latin typeface="Times New Roman" pitchFamily="18" charset="0"/>
              </a:rPr>
              <a:t>mẫu</a:t>
            </a:r>
            <a:endParaRPr kumimoji="0" lang="en-US" sz="14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1921692" y="3799814"/>
            <a:ext cx="0" cy="604095"/>
          </a:xfrm>
          <a:prstGeom prst="straightConnector1">
            <a:avLst/>
          </a:prstGeom>
          <a:solidFill>
            <a:srgbClr val="0033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1921692" y="2120824"/>
            <a:ext cx="967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step1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1994842" y="3013245"/>
            <a:ext cx="101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Step 2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2020914" y="3961685"/>
            <a:ext cx="86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Step 3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 bwMode="auto">
          <a:xfrm>
            <a:off x="6481555" y="1739304"/>
            <a:ext cx="4681618" cy="307777"/>
          </a:xfrm>
          <a:prstGeom prst="rect">
            <a:avLst/>
          </a:prstGeom>
          <a:solidFill>
            <a:srgbClr val="FEBF0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vi-VN" sz="1400" dirty="0" smtClean="0">
                <a:solidFill>
                  <a:srgbClr val="000000"/>
                </a:solidFill>
                <a:latin typeface="Arial" panose="020B0604020202020204" pitchFamily="34" charset="0"/>
              </a:rPr>
              <a:t>Step 1</a:t>
            </a:r>
            <a:endParaRPr kumimoji="0" lang="en-US" sz="14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062525" y="2296969"/>
            <a:ext cx="5519677" cy="26161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0" lang="vi-VN" sz="11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Coppy file báo</a:t>
            </a:r>
            <a:r>
              <a:rPr kumimoji="0" lang="vi-VN" sz="1100" b="1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cáo, xoá data source, dateset củ lưu lại trên trang chủ report builder</a:t>
            </a:r>
            <a:endParaRPr kumimoji="0" lang="en-US" sz="11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0" name="Straight Arrow Connector 19"/>
          <p:cNvCxnSpPr>
            <a:stCxn id="18" idx="2"/>
          </p:cNvCxnSpPr>
          <p:nvPr/>
        </p:nvCxnSpPr>
        <p:spPr bwMode="auto">
          <a:xfrm>
            <a:off x="8822364" y="2047081"/>
            <a:ext cx="0" cy="244944"/>
          </a:xfrm>
          <a:prstGeom prst="straightConnector1">
            <a:avLst/>
          </a:prstGeom>
          <a:solidFill>
            <a:srgbClr val="0033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Rectangle 21"/>
          <p:cNvSpPr/>
          <p:nvPr/>
        </p:nvSpPr>
        <p:spPr bwMode="auto">
          <a:xfrm>
            <a:off x="6405355" y="2825134"/>
            <a:ext cx="4681618" cy="307777"/>
          </a:xfrm>
          <a:prstGeom prst="rect">
            <a:avLst/>
          </a:prstGeom>
          <a:solidFill>
            <a:srgbClr val="FEBF0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vi-VN" sz="1400" dirty="0" smtClean="0">
                <a:solidFill>
                  <a:srgbClr val="000000"/>
                </a:solidFill>
                <a:latin typeface="Arial" panose="020B0604020202020204" pitchFamily="34" charset="0"/>
              </a:rPr>
              <a:t>Step 2</a:t>
            </a:r>
            <a:endParaRPr kumimoji="0" lang="en-US" sz="14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646119" y="3427869"/>
            <a:ext cx="4200089" cy="515526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0" lang="vi-VN" sz="11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Tạo data</a:t>
            </a:r>
            <a:r>
              <a:rPr kumimoji="0" lang="vi-VN" sz="1100" b="1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source mới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100" b="1" i="1" dirty="0">
                <a:latin typeface="Times New Roman" pitchFamily="18" charset="0"/>
              </a:rPr>
              <a:t>Data Source=172.16.200.210,1433;Initial Catalog=</a:t>
            </a:r>
            <a:r>
              <a:rPr lang="en-US" sz="1100" b="1" i="1" dirty="0" err="1">
                <a:latin typeface="Times New Roman" pitchFamily="18" charset="0"/>
              </a:rPr>
              <a:t>XHQ_Demo</a:t>
            </a:r>
            <a:endParaRPr kumimoji="0" lang="en-US" sz="11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4" name="Straight Arrow Connector 23"/>
          <p:cNvCxnSpPr>
            <a:stCxn id="22" idx="2"/>
          </p:cNvCxnSpPr>
          <p:nvPr/>
        </p:nvCxnSpPr>
        <p:spPr bwMode="auto">
          <a:xfrm>
            <a:off x="8746164" y="3132911"/>
            <a:ext cx="0" cy="244944"/>
          </a:xfrm>
          <a:prstGeom prst="straightConnector1">
            <a:avLst/>
          </a:prstGeom>
          <a:solidFill>
            <a:srgbClr val="0033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8" name="Rectangle 27"/>
          <p:cNvSpPr/>
          <p:nvPr/>
        </p:nvSpPr>
        <p:spPr bwMode="auto">
          <a:xfrm>
            <a:off x="6253638" y="4271430"/>
            <a:ext cx="5137450" cy="1023357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0" lang="vi-VN" sz="11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Tạo data</a:t>
            </a:r>
            <a:r>
              <a:rPr lang="vi-VN" sz="1100" b="1" i="1" dirty="0" smtClean="0">
                <a:latin typeface="Times New Roman" pitchFamily="18" charset="0"/>
              </a:rPr>
              <a:t>set </a:t>
            </a:r>
            <a:r>
              <a:rPr kumimoji="0" lang="vi-VN" sz="1100" b="1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mới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vi-VN" sz="1100" b="1" i="1" dirty="0" smtClean="0">
                <a:latin typeface="Times New Roman" pitchFamily="18" charset="0"/>
              </a:rPr>
              <a:t>1 bảng tạm  khi không có dữ liệu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vi-VN" sz="1100" b="1" i="1" dirty="0">
                <a:latin typeface="Times New Roman" pitchFamily="18" charset="0"/>
              </a:rPr>
              <a:t> </a:t>
            </a:r>
            <a:r>
              <a:rPr lang="vi-VN" sz="1100" b="1" i="1" dirty="0" smtClean="0">
                <a:latin typeface="Times New Roman" pitchFamily="18" charset="0"/>
              </a:rPr>
              <a:t>CELECT  DỮ LIỆU  FROM </a:t>
            </a:r>
            <a:r>
              <a:rPr lang="vi-VN" sz="1100" b="1" i="1" dirty="0">
                <a:latin typeface="Times New Roman" pitchFamily="18" charset="0"/>
              </a:rPr>
              <a:t>[XHQ_Test].[dbo].[ProcessLog_Daily_Modified</a:t>
            </a:r>
            <a:r>
              <a:rPr lang="vi-VN" sz="1100" b="1" i="1" dirty="0" smtClean="0">
                <a:latin typeface="Times New Roman" pitchFamily="18" charset="0"/>
              </a:rPr>
              <a:t>] 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vi-VN" sz="1100" b="1" i="1" dirty="0" smtClean="0">
                <a:latin typeface="Times New Roman" pitchFamily="18" charset="0"/>
              </a:rPr>
              <a:t>AND   </a:t>
            </a:r>
            <a:r>
              <a:rPr lang="vi-VN" sz="1100" b="1" i="1" dirty="0">
                <a:latin typeface="Times New Roman" pitchFamily="18" charset="0"/>
              </a:rPr>
              <a:t>[XHQ_Test].[dbo].[LAB_Overview_Hourly</a:t>
            </a:r>
            <a:r>
              <a:rPr lang="vi-VN" sz="1100" b="1" i="1" dirty="0" smtClean="0">
                <a:latin typeface="Times New Roman" pitchFamily="18" charset="0"/>
              </a:rPr>
              <a:t>]</a:t>
            </a:r>
          </a:p>
        </p:txBody>
      </p:sp>
      <p:cxnSp>
        <p:nvCxnSpPr>
          <p:cNvPr id="29" name="Straight Arrow Connector 28"/>
          <p:cNvCxnSpPr/>
          <p:nvPr/>
        </p:nvCxnSpPr>
        <p:spPr bwMode="auto">
          <a:xfrm>
            <a:off x="8746164" y="3956648"/>
            <a:ext cx="0" cy="244944"/>
          </a:xfrm>
          <a:prstGeom prst="straightConnector1">
            <a:avLst/>
          </a:prstGeom>
          <a:solidFill>
            <a:srgbClr val="0033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416983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33399"/>
                </a:solidFill>
              </a:rPr>
              <a:t>FORMART  LẠI BÁO CÁO REPORTBUILDER </a:t>
            </a:r>
            <a:endParaRPr lang="en-US" dirty="0">
              <a:solidFill>
                <a:srgbClr val="333399"/>
              </a:soli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84971" y="1731722"/>
            <a:ext cx="3419257" cy="307777"/>
          </a:xfrm>
          <a:prstGeom prst="rect">
            <a:avLst/>
          </a:prstGeom>
          <a:solidFill>
            <a:srgbClr val="FEBF0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vi-VN" sz="1400" dirty="0" smtClean="0">
                <a:solidFill>
                  <a:srgbClr val="000000"/>
                </a:solidFill>
                <a:latin typeface="Arial" panose="020B0604020202020204" pitchFamily="34" charset="0"/>
              </a:rPr>
              <a:t>Data </a:t>
            </a:r>
            <a:r>
              <a:rPr lang="vi-VN" sz="1400" dirty="0" smtClean="0">
                <a:solidFill>
                  <a:srgbClr val="000000"/>
                </a:solidFill>
                <a:latin typeface="Arial" panose="020B0604020202020204" pitchFamily="34" charset="0"/>
              </a:rPr>
              <a:t>set</a:t>
            </a:r>
            <a:endParaRPr kumimoji="0" lang="en-US" sz="14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>
            <a:off x="1927310" y="2039499"/>
            <a:ext cx="2074" cy="530293"/>
          </a:xfrm>
          <a:prstGeom prst="straightConnector1">
            <a:avLst/>
          </a:prstGeom>
          <a:solidFill>
            <a:srgbClr val="0033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Rectangle 10"/>
          <p:cNvSpPr/>
          <p:nvPr/>
        </p:nvSpPr>
        <p:spPr bwMode="auto">
          <a:xfrm>
            <a:off x="148009" y="2616745"/>
            <a:ext cx="3619319" cy="307777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0" lang="en-US" sz="1400" b="1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Tạo</a:t>
            </a:r>
            <a:r>
              <a:rPr kumimoji="0" lang="en-US" sz="1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</a:t>
            </a:r>
            <a:r>
              <a:rPr kumimoji="0" lang="en-US" sz="1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dataset </a:t>
            </a:r>
            <a:r>
              <a:rPr kumimoji="0" lang="en-US" sz="1400" b="1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mới</a:t>
            </a:r>
            <a:r>
              <a:rPr kumimoji="0" lang="en-US" sz="1400" b="1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  </a:t>
            </a:r>
            <a:r>
              <a:rPr kumimoji="0" lang="en-US" sz="1400" b="1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report builder</a:t>
            </a:r>
            <a:endParaRPr kumimoji="0" lang="en-US" sz="14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 bwMode="auto">
          <a:xfrm flipH="1">
            <a:off x="1927310" y="2924522"/>
            <a:ext cx="2074" cy="530293"/>
          </a:xfrm>
          <a:prstGeom prst="straightConnector1">
            <a:avLst/>
          </a:prstGeom>
          <a:solidFill>
            <a:srgbClr val="0033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Rectangle 12"/>
          <p:cNvSpPr/>
          <p:nvPr/>
        </p:nvSpPr>
        <p:spPr bwMode="auto">
          <a:xfrm>
            <a:off x="148009" y="3501768"/>
            <a:ext cx="3619319" cy="307777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400" b="1" i="1" dirty="0" smtClean="0">
                <a:latin typeface="Times New Roman" pitchFamily="18" charset="0"/>
              </a:rPr>
              <a:t>View report builder </a:t>
            </a:r>
            <a:endParaRPr kumimoji="0" lang="en-US" sz="14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48009" y="4459355"/>
            <a:ext cx="3619319" cy="307777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400" b="1" i="1" dirty="0" err="1" smtClean="0">
                <a:latin typeface="Times New Roman" pitchFamily="18" charset="0"/>
              </a:rPr>
              <a:t>Xuất</a:t>
            </a:r>
            <a:r>
              <a:rPr lang="en-US" sz="1400" b="1" i="1" dirty="0" smtClean="0">
                <a:latin typeface="Times New Roman" pitchFamily="18" charset="0"/>
              </a:rPr>
              <a:t> </a:t>
            </a:r>
            <a:r>
              <a:rPr lang="en-US" sz="1400" b="1" i="1" dirty="0" err="1" smtClean="0">
                <a:latin typeface="Times New Roman" pitchFamily="18" charset="0"/>
              </a:rPr>
              <a:t>báo</a:t>
            </a:r>
            <a:r>
              <a:rPr lang="en-US" sz="1400" b="1" i="1" dirty="0" smtClean="0">
                <a:latin typeface="Times New Roman" pitchFamily="18" charset="0"/>
              </a:rPr>
              <a:t> </a:t>
            </a:r>
            <a:r>
              <a:rPr lang="en-US" sz="1400" b="1" i="1" dirty="0" err="1" smtClean="0">
                <a:latin typeface="Times New Roman" pitchFamily="18" charset="0"/>
              </a:rPr>
              <a:t>cáo</a:t>
            </a:r>
            <a:r>
              <a:rPr lang="en-US" sz="1400" b="1" i="1" dirty="0" smtClean="0">
                <a:latin typeface="Times New Roman" pitchFamily="18" charset="0"/>
              </a:rPr>
              <a:t> </a:t>
            </a:r>
            <a:r>
              <a:rPr lang="en-US" sz="1400" b="1" i="1" dirty="0" err="1" smtClean="0">
                <a:latin typeface="Times New Roman" pitchFamily="18" charset="0"/>
              </a:rPr>
              <a:t>ra</a:t>
            </a:r>
            <a:r>
              <a:rPr lang="en-US" sz="1400" b="1" i="1" dirty="0" smtClean="0">
                <a:latin typeface="Times New Roman" pitchFamily="18" charset="0"/>
              </a:rPr>
              <a:t> file excel </a:t>
            </a:r>
            <a:r>
              <a:rPr lang="en-US" sz="1400" b="1" i="1" dirty="0" err="1" smtClean="0">
                <a:latin typeface="Times New Roman" pitchFamily="18" charset="0"/>
              </a:rPr>
              <a:t>làm</a:t>
            </a:r>
            <a:r>
              <a:rPr lang="en-US" sz="1400" b="1" i="1" dirty="0" smtClean="0">
                <a:latin typeface="Times New Roman" pitchFamily="18" charset="0"/>
              </a:rPr>
              <a:t> </a:t>
            </a:r>
            <a:r>
              <a:rPr lang="en-US" sz="1400" b="1" i="1" dirty="0" err="1" smtClean="0">
                <a:latin typeface="Times New Roman" pitchFamily="18" charset="0"/>
              </a:rPr>
              <a:t>dữ</a:t>
            </a:r>
            <a:r>
              <a:rPr lang="en-US" sz="1400" b="1" i="1" dirty="0" smtClean="0">
                <a:latin typeface="Times New Roman" pitchFamily="18" charset="0"/>
              </a:rPr>
              <a:t> </a:t>
            </a:r>
            <a:r>
              <a:rPr lang="en-US" sz="1400" b="1" i="1" dirty="0" err="1" smtClean="0">
                <a:latin typeface="Times New Roman" pitchFamily="18" charset="0"/>
              </a:rPr>
              <a:t>liệu</a:t>
            </a:r>
            <a:r>
              <a:rPr lang="en-US" sz="1400" b="1" i="1" dirty="0" smtClean="0">
                <a:latin typeface="Times New Roman" pitchFamily="18" charset="0"/>
              </a:rPr>
              <a:t> </a:t>
            </a:r>
            <a:r>
              <a:rPr lang="en-US" sz="1400" b="1" i="1" dirty="0" err="1" smtClean="0">
                <a:latin typeface="Times New Roman" pitchFamily="18" charset="0"/>
              </a:rPr>
              <a:t>mẫu</a:t>
            </a:r>
            <a:endParaRPr kumimoji="0" lang="en-US" sz="14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1921692" y="3799814"/>
            <a:ext cx="0" cy="604095"/>
          </a:xfrm>
          <a:prstGeom prst="straightConnector1">
            <a:avLst/>
          </a:prstGeom>
          <a:solidFill>
            <a:srgbClr val="0033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1921692" y="2120824"/>
            <a:ext cx="967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step1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1994842" y="3013245"/>
            <a:ext cx="101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Step 2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2020914" y="3961685"/>
            <a:ext cx="86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Step 3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 bwMode="auto">
          <a:xfrm>
            <a:off x="6481555" y="1739304"/>
            <a:ext cx="4681618" cy="307777"/>
          </a:xfrm>
          <a:prstGeom prst="rect">
            <a:avLst/>
          </a:prstGeom>
          <a:solidFill>
            <a:srgbClr val="FEBF0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vi-VN" sz="1400" dirty="0" smtClean="0">
                <a:solidFill>
                  <a:srgbClr val="000000"/>
                </a:solidFill>
                <a:latin typeface="Arial" panose="020B0604020202020204" pitchFamily="34" charset="0"/>
              </a:rPr>
              <a:t>Step 3</a:t>
            </a:r>
            <a:endParaRPr kumimoji="0" lang="en-US" sz="14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0" name="Straight Arrow Connector 19"/>
          <p:cNvCxnSpPr>
            <a:stCxn id="18" idx="2"/>
          </p:cNvCxnSpPr>
          <p:nvPr/>
        </p:nvCxnSpPr>
        <p:spPr bwMode="auto">
          <a:xfrm>
            <a:off x="8822364" y="2047081"/>
            <a:ext cx="0" cy="244944"/>
          </a:xfrm>
          <a:prstGeom prst="straightConnector1">
            <a:avLst/>
          </a:prstGeom>
          <a:solidFill>
            <a:srgbClr val="0033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767" y="2495178"/>
            <a:ext cx="7832383" cy="260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136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0195560" y="5771676"/>
            <a:ext cx="1736790" cy="560577"/>
            <a:chOff x="7996221" y="5323686"/>
            <a:chExt cx="2833014" cy="914401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2334" y="5323687"/>
              <a:ext cx="706901" cy="914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6221" y="5323686"/>
              <a:ext cx="2126113" cy="914400"/>
            </a:xfrm>
            <a:prstGeom prst="rect">
              <a:avLst/>
            </a:prstGeom>
          </p:spPr>
        </p:pic>
      </p:grpSp>
      <p:sp>
        <p:nvSpPr>
          <p:cNvPr id="23" name="Title 7"/>
          <p:cNvSpPr>
            <a:spLocks noGrp="1"/>
          </p:cNvSpPr>
          <p:nvPr>
            <p:ph type="title"/>
          </p:nvPr>
        </p:nvSpPr>
        <p:spPr>
          <a:xfrm>
            <a:off x="2907791" y="-1969"/>
            <a:ext cx="6629401" cy="1270000"/>
          </a:xfrm>
        </p:spPr>
        <p:txBody>
          <a:bodyPr/>
          <a:lstStyle/>
          <a:p>
            <a:r>
              <a:rPr lang="en-US" sz="2800" dirty="0" smtClean="0">
                <a:solidFill>
                  <a:srgbClr val="333399"/>
                </a:solidFill>
              </a:rPr>
              <a:t>TẠO </a:t>
            </a:r>
            <a:r>
              <a:rPr lang="en-US" sz="2800" dirty="0">
                <a:solidFill>
                  <a:srgbClr val="333399"/>
                </a:solidFill>
              </a:rPr>
              <a:t>SSIS IMPORT DỮ LIỆU TỪ FILE EXCEL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803958" y="1901698"/>
            <a:ext cx="4681618" cy="307777"/>
          </a:xfrm>
          <a:prstGeom prst="rect">
            <a:avLst/>
          </a:prstGeom>
          <a:solidFill>
            <a:srgbClr val="FEBF0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400" b="1" i="1" dirty="0" smtClean="0">
                <a:latin typeface="Times New Roman" pitchFamily="18" charset="0"/>
              </a:rPr>
              <a:t>COPY FILE BÁO CÁO TẠI NHÀ MÁY</a:t>
            </a:r>
            <a:endParaRPr kumimoji="0" lang="en-US" sz="14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666996" y="2719981"/>
            <a:ext cx="4955541" cy="307777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400" b="1" i="1" dirty="0">
                <a:latin typeface="Times New Roman" pitchFamily="18" charset="0"/>
              </a:rPr>
              <a:t> </a:t>
            </a:r>
            <a:r>
              <a:rPr lang="en-US" sz="1400" b="1" i="1" dirty="0" smtClean="0">
                <a:latin typeface="Times New Roman" pitchFamily="18" charset="0"/>
              </a:rPr>
              <a:t>TẠO BẢNG TẠM THỜI LƯU TRỮ DỮ LIỆU</a:t>
            </a:r>
            <a:endParaRPr kumimoji="0" lang="en-US" sz="14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425687" y="3487526"/>
            <a:ext cx="5438160" cy="307777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0" lang="en-US" sz="1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THU</a:t>
            </a:r>
            <a:r>
              <a:rPr kumimoji="0" lang="en-US" sz="1400" b="1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THẬP DỮ LIỆU TỪ FILE EXCEL VÀ PHÂN TÍCH DỮ LIỆU</a:t>
            </a:r>
            <a:endParaRPr kumimoji="0" lang="en-US" sz="14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2" name="Straight Arrow Connector 11"/>
          <p:cNvCxnSpPr>
            <a:stCxn id="9" idx="2"/>
            <a:endCxn id="10" idx="0"/>
          </p:cNvCxnSpPr>
          <p:nvPr/>
        </p:nvCxnSpPr>
        <p:spPr bwMode="auto">
          <a:xfrm>
            <a:off x="6144767" y="2209475"/>
            <a:ext cx="0" cy="51050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2"/>
            <a:endCxn id="11" idx="0"/>
          </p:cNvCxnSpPr>
          <p:nvPr/>
        </p:nvCxnSpPr>
        <p:spPr bwMode="auto">
          <a:xfrm>
            <a:off x="6144767" y="3027758"/>
            <a:ext cx="0" cy="45976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896119" y="1554122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Step1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6144765" y="2288205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Step2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 bwMode="auto">
          <a:xfrm>
            <a:off x="2383529" y="4325819"/>
            <a:ext cx="7522471" cy="307777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0" lang="en-US" sz="1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KIỂM</a:t>
            </a:r>
            <a:r>
              <a:rPr kumimoji="0" lang="en-US" sz="1400" b="1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TRA DỮ LIỆU TỪ BẢNG TẠM VÀ UPDATE HOẶC INSERT VÀO DATABASE</a:t>
            </a:r>
            <a:endParaRPr kumimoji="0" lang="en-US" sz="14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9" name="Straight Arrow Connector 28"/>
          <p:cNvCxnSpPr>
            <a:stCxn id="11" idx="2"/>
            <a:endCxn id="24" idx="0"/>
          </p:cNvCxnSpPr>
          <p:nvPr/>
        </p:nvCxnSpPr>
        <p:spPr bwMode="auto">
          <a:xfrm flipH="1">
            <a:off x="6144765" y="3795303"/>
            <a:ext cx="2" cy="53051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190484" y="3103753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Step3</a:t>
            </a:r>
            <a:endParaRPr lang="en-US" sz="1400" dirty="0"/>
          </a:p>
        </p:txBody>
      </p:sp>
      <p:sp>
        <p:nvSpPr>
          <p:cNvPr id="58" name="TextBox 57"/>
          <p:cNvSpPr txBox="1"/>
          <p:nvPr/>
        </p:nvSpPr>
        <p:spPr>
          <a:xfrm>
            <a:off x="6190484" y="4018042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Step 4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2645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0195560" y="5771676"/>
            <a:ext cx="1736790" cy="560577"/>
            <a:chOff x="7996221" y="5323686"/>
            <a:chExt cx="2833014" cy="914401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2334" y="5323687"/>
              <a:ext cx="706901" cy="914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6221" y="5323686"/>
              <a:ext cx="2126113" cy="914400"/>
            </a:xfrm>
            <a:prstGeom prst="rect">
              <a:avLst/>
            </a:prstGeom>
          </p:spPr>
        </p:pic>
      </p:grpSp>
      <p:sp>
        <p:nvSpPr>
          <p:cNvPr id="23" name="Title 7"/>
          <p:cNvSpPr>
            <a:spLocks noGrp="1"/>
          </p:cNvSpPr>
          <p:nvPr>
            <p:ph type="title"/>
          </p:nvPr>
        </p:nvSpPr>
        <p:spPr>
          <a:xfrm>
            <a:off x="2907791" y="-1969"/>
            <a:ext cx="6629401" cy="1270000"/>
          </a:xfrm>
        </p:spPr>
        <p:txBody>
          <a:bodyPr/>
          <a:lstStyle/>
          <a:p>
            <a:r>
              <a:rPr lang="en-US" sz="2800" dirty="0" smtClean="0">
                <a:solidFill>
                  <a:srgbClr val="333399"/>
                </a:solidFill>
              </a:rPr>
              <a:t>TẠO </a:t>
            </a:r>
            <a:r>
              <a:rPr lang="en-US" sz="2800" dirty="0">
                <a:solidFill>
                  <a:srgbClr val="333399"/>
                </a:solidFill>
              </a:rPr>
              <a:t>SSIS IMPORT DỮ LIỆU TỪ FILE EXCEL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566982" y="1353623"/>
            <a:ext cx="4681618" cy="307777"/>
          </a:xfrm>
          <a:prstGeom prst="rect">
            <a:avLst/>
          </a:prstGeom>
          <a:solidFill>
            <a:srgbClr val="FEBF0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400" b="1" i="1" dirty="0" smtClean="0">
                <a:latin typeface="Times New Roman" pitchFamily="18" charset="0"/>
              </a:rPr>
              <a:t>Step1:</a:t>
            </a:r>
            <a:endParaRPr kumimoji="0" lang="en-US" sz="14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195989" y="1775810"/>
            <a:ext cx="5519677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200" b="1" i="1" dirty="0" smtClean="0">
                <a:latin typeface="Times New Roman" pitchFamily="18" charset="0"/>
              </a:rPr>
              <a:t>TẠO MỘT FODER ĐỂ CỐ ĐỊNH VỊ TRÍ FILE CẬP NHẬT TRÊN MÁY CỦA NHÀ MÁY VÀ MỘT FODER LƯU TRỮ FILE TRÊN MÁY CHỦ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6182160" y="2611808"/>
            <a:ext cx="5519677" cy="276999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200" b="1" i="1" dirty="0" smtClean="0">
                <a:latin typeface="Times New Roman" pitchFamily="18" charset="0"/>
              </a:rPr>
              <a:t>TẠO MỘT FILE DỰ ÁN SSIS TRÊN VISUAL STUDIO</a:t>
            </a:r>
          </a:p>
        </p:txBody>
      </p:sp>
      <p:cxnSp>
        <p:nvCxnSpPr>
          <p:cNvPr id="40" name="Straight Arrow Connector 39"/>
          <p:cNvCxnSpPr>
            <a:stCxn id="27" idx="2"/>
            <a:endCxn id="39" idx="0"/>
          </p:cNvCxnSpPr>
          <p:nvPr/>
        </p:nvCxnSpPr>
        <p:spPr bwMode="auto">
          <a:xfrm flipH="1">
            <a:off x="8941999" y="2237475"/>
            <a:ext cx="13829" cy="374333"/>
          </a:xfrm>
          <a:prstGeom prst="straightConnector1">
            <a:avLst/>
          </a:prstGeom>
          <a:solidFill>
            <a:srgbClr val="0033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4" name="Rectangle 43"/>
          <p:cNvSpPr/>
          <p:nvPr/>
        </p:nvSpPr>
        <p:spPr bwMode="auto">
          <a:xfrm>
            <a:off x="6547563" y="3868386"/>
            <a:ext cx="4788871" cy="276999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200" b="1" i="1" dirty="0" smtClean="0">
                <a:latin typeface="Times New Roman" pitchFamily="18" charset="0"/>
              </a:rPr>
              <a:t>KÉO CÔNG CỤ FILE SYSTEM TASK ĐỂ CẤU HÌNH</a:t>
            </a:r>
          </a:p>
        </p:txBody>
      </p:sp>
      <p:cxnSp>
        <p:nvCxnSpPr>
          <p:cNvPr id="45" name="Straight Arrow Connector 44"/>
          <p:cNvCxnSpPr>
            <a:stCxn id="39" idx="2"/>
            <a:endCxn id="51" idx="0"/>
          </p:cNvCxnSpPr>
          <p:nvPr/>
        </p:nvCxnSpPr>
        <p:spPr bwMode="auto">
          <a:xfrm>
            <a:off x="8941999" y="2888807"/>
            <a:ext cx="0" cy="269094"/>
          </a:xfrm>
          <a:prstGeom prst="straightConnector1">
            <a:avLst/>
          </a:prstGeom>
          <a:solidFill>
            <a:srgbClr val="0033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9" name="Straight Arrow Connector 48"/>
          <p:cNvCxnSpPr>
            <a:stCxn id="51" idx="2"/>
            <a:endCxn id="44" idx="0"/>
          </p:cNvCxnSpPr>
          <p:nvPr/>
        </p:nvCxnSpPr>
        <p:spPr bwMode="auto">
          <a:xfrm>
            <a:off x="8941999" y="3619566"/>
            <a:ext cx="0" cy="248820"/>
          </a:xfrm>
          <a:prstGeom prst="straightConnector1">
            <a:avLst/>
          </a:prstGeom>
          <a:solidFill>
            <a:srgbClr val="0033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1" name="Rectangle 50"/>
          <p:cNvSpPr/>
          <p:nvPr/>
        </p:nvSpPr>
        <p:spPr bwMode="auto">
          <a:xfrm>
            <a:off x="6547563" y="3157901"/>
            <a:ext cx="4788871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200" b="1" i="1" dirty="0" smtClean="0">
                <a:latin typeface="Times New Roman" pitchFamily="18" charset="0"/>
              </a:rPr>
              <a:t>TẠO BIẾN CÓ KIỂU DỮ LIỆU STRING VÀ  CÁC ĐƯỜNG DẨN CỦA CÁC FILE BÁO CÁO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895" y="5039824"/>
            <a:ext cx="5886693" cy="611536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44" idx="2"/>
            <a:endCxn id="31" idx="0"/>
          </p:cNvCxnSpPr>
          <p:nvPr/>
        </p:nvCxnSpPr>
        <p:spPr bwMode="auto">
          <a:xfrm>
            <a:off x="8941999" y="4145385"/>
            <a:ext cx="0" cy="308720"/>
          </a:xfrm>
          <a:prstGeom prst="straightConnector1">
            <a:avLst/>
          </a:prstGeom>
          <a:solidFill>
            <a:srgbClr val="0033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1" name="Rectangle 30"/>
          <p:cNvSpPr/>
          <p:nvPr/>
        </p:nvSpPr>
        <p:spPr bwMode="auto">
          <a:xfrm>
            <a:off x="6547563" y="4454105"/>
            <a:ext cx="4788871" cy="276999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200" b="1" i="1" dirty="0" smtClean="0">
                <a:latin typeface="Times New Roman" pitchFamily="18" charset="0"/>
              </a:rPr>
              <a:t>CẤU HÌNH COPY FILE TỪ NHÀ MÁY VÀ LƯU TRÊN MÁY SERVER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23" y="2066543"/>
            <a:ext cx="5452204" cy="4315897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 bwMode="auto">
          <a:xfrm>
            <a:off x="566982" y="1661400"/>
            <a:ext cx="4681618" cy="307777"/>
          </a:xfrm>
          <a:prstGeom prst="rect">
            <a:avLst/>
          </a:prstGeom>
          <a:solidFill>
            <a:srgbClr val="FEBF0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400" b="1" i="1" dirty="0" smtClean="0">
                <a:latin typeface="Times New Roman" pitchFamily="18" charset="0"/>
              </a:rPr>
              <a:t>COPY FILE BÁO CÁO TẠI NHÀ MÁY</a:t>
            </a:r>
            <a:endParaRPr kumimoji="0" lang="en-US" sz="14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999952" y="2810325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Step1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5097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0195560" y="5771676"/>
            <a:ext cx="1736790" cy="560577"/>
            <a:chOff x="7996221" y="5323686"/>
            <a:chExt cx="2833014" cy="914401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2334" y="5323687"/>
              <a:ext cx="706901" cy="914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6221" y="5323686"/>
              <a:ext cx="2126113" cy="914400"/>
            </a:xfrm>
            <a:prstGeom prst="rect">
              <a:avLst/>
            </a:prstGeom>
          </p:spPr>
        </p:pic>
      </p:grpSp>
      <p:sp>
        <p:nvSpPr>
          <p:cNvPr id="23" name="Title 7"/>
          <p:cNvSpPr>
            <a:spLocks noGrp="1"/>
          </p:cNvSpPr>
          <p:nvPr>
            <p:ph type="title"/>
          </p:nvPr>
        </p:nvSpPr>
        <p:spPr>
          <a:xfrm>
            <a:off x="2907791" y="-1969"/>
            <a:ext cx="6629401" cy="1270000"/>
          </a:xfrm>
        </p:spPr>
        <p:txBody>
          <a:bodyPr/>
          <a:lstStyle/>
          <a:p>
            <a:r>
              <a:rPr lang="en-US" sz="2400" dirty="0" smtClean="0">
                <a:solidFill>
                  <a:srgbClr val="333399"/>
                </a:solidFill>
              </a:rPr>
              <a:t>TẠO SSIS IMPORT DỮ LIỆU TỪ FILE EXCEL</a:t>
            </a:r>
            <a:endParaRPr lang="en-US" sz="2400" dirty="0">
              <a:solidFill>
                <a:srgbClr val="333399"/>
              </a:solidFill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566982" y="1369012"/>
            <a:ext cx="4681618" cy="276999"/>
          </a:xfrm>
          <a:prstGeom prst="rect">
            <a:avLst/>
          </a:prstGeom>
          <a:solidFill>
            <a:srgbClr val="FEBF0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200" b="1" i="1" dirty="0" smtClean="0">
                <a:latin typeface="Times New Roman" pitchFamily="18" charset="0"/>
              </a:rPr>
              <a:t>STEP2:</a:t>
            </a:r>
            <a:endParaRPr kumimoji="0" 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5591280" y="1587699"/>
            <a:ext cx="5519677" cy="276999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200" b="1" i="1" dirty="0" smtClean="0">
                <a:latin typeface="Times New Roman" pitchFamily="18" charset="0"/>
              </a:rPr>
              <a:t>TẠO BẢNG TẠO LƯU TRỮ DỮ LIỆU 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90" y="2232349"/>
            <a:ext cx="4668613" cy="3999258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 bwMode="auto">
          <a:xfrm>
            <a:off x="6323075" y="2093850"/>
            <a:ext cx="1645379" cy="276999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200" b="1" i="1" dirty="0" smtClean="0">
                <a:latin typeface="Times New Roman" pitchFamily="18" charset="0"/>
              </a:rPr>
              <a:t>LƯU TRÊN SQL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8332122" y="2139243"/>
            <a:ext cx="3015581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200" b="1" i="1" dirty="0" smtClean="0">
                <a:latin typeface="Times New Roman" pitchFamily="18" charset="0"/>
              </a:rPr>
              <a:t>LƯU TRÊN MÁY CHỦ  BẰNG FILE CXV</a:t>
            </a:r>
          </a:p>
        </p:txBody>
      </p:sp>
      <p:cxnSp>
        <p:nvCxnSpPr>
          <p:cNvPr id="5" name="Straight Arrow Connector 4"/>
          <p:cNvCxnSpPr>
            <a:endCxn id="19" idx="0"/>
          </p:cNvCxnSpPr>
          <p:nvPr/>
        </p:nvCxnSpPr>
        <p:spPr bwMode="auto">
          <a:xfrm>
            <a:off x="7145764" y="1877657"/>
            <a:ext cx="1" cy="216193"/>
          </a:xfrm>
          <a:prstGeom prst="straightConnector1">
            <a:avLst/>
          </a:prstGeom>
          <a:solidFill>
            <a:srgbClr val="0033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Rectangle 23"/>
          <p:cNvSpPr/>
          <p:nvPr/>
        </p:nvSpPr>
        <p:spPr bwMode="auto">
          <a:xfrm>
            <a:off x="5419696" y="2617384"/>
            <a:ext cx="3452136" cy="55399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200" b="1" i="1" dirty="0" smtClean="0">
                <a:latin typeface="Times New Roman" pitchFamily="18" charset="0"/>
              </a:rPr>
              <a:t>CONNECTION 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200" b="1" i="1" dirty="0" smtClean="0">
                <a:latin typeface="Times New Roman" pitchFamily="18" charset="0"/>
              </a:rPr>
              <a:t>172.16.200.210,1433.XHQ_TEST.XHQUSER</a:t>
            </a:r>
          </a:p>
        </p:txBody>
      </p:sp>
      <p:cxnSp>
        <p:nvCxnSpPr>
          <p:cNvPr id="7" name="Straight Arrow Connector 6"/>
          <p:cNvCxnSpPr>
            <a:stCxn id="19" idx="2"/>
            <a:endCxn id="24" idx="0"/>
          </p:cNvCxnSpPr>
          <p:nvPr/>
        </p:nvCxnSpPr>
        <p:spPr bwMode="auto">
          <a:xfrm flipH="1">
            <a:off x="7145764" y="2370849"/>
            <a:ext cx="1" cy="246535"/>
          </a:xfrm>
          <a:prstGeom prst="straightConnector1">
            <a:avLst/>
          </a:prstGeom>
          <a:solidFill>
            <a:srgbClr val="0033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8" name="Rectangle 27"/>
          <p:cNvSpPr/>
          <p:nvPr/>
        </p:nvSpPr>
        <p:spPr bwMode="auto">
          <a:xfrm>
            <a:off x="5364832" y="3495048"/>
            <a:ext cx="3561864" cy="276999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200" b="1" i="1" dirty="0" smtClean="0">
                <a:latin typeface="Times New Roman" pitchFamily="18" charset="0"/>
              </a:rPr>
              <a:t>XOÁ BẢN TẠM NẾU CÓ, TẠO BẢNG TẠM MỚI</a:t>
            </a:r>
          </a:p>
        </p:txBody>
      </p:sp>
      <p:cxnSp>
        <p:nvCxnSpPr>
          <p:cNvPr id="29" name="Straight Arrow Connector 28"/>
          <p:cNvCxnSpPr>
            <a:stCxn id="24" idx="2"/>
            <a:endCxn id="28" idx="0"/>
          </p:cNvCxnSpPr>
          <p:nvPr/>
        </p:nvCxnSpPr>
        <p:spPr bwMode="auto">
          <a:xfrm>
            <a:off x="7145764" y="3171382"/>
            <a:ext cx="0" cy="323666"/>
          </a:xfrm>
          <a:prstGeom prst="straightConnector1">
            <a:avLst/>
          </a:prstGeom>
          <a:solidFill>
            <a:srgbClr val="0033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2" name="Rectangle 41"/>
          <p:cNvSpPr/>
          <p:nvPr/>
        </p:nvSpPr>
        <p:spPr bwMode="auto">
          <a:xfrm>
            <a:off x="566983" y="1650170"/>
            <a:ext cx="4681618" cy="307777"/>
          </a:xfrm>
          <a:prstGeom prst="rect">
            <a:avLst/>
          </a:prstGeom>
          <a:solidFill>
            <a:srgbClr val="FEBF0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400" b="1" i="1" dirty="0">
                <a:latin typeface="Times New Roman" pitchFamily="18" charset="0"/>
              </a:rPr>
              <a:t> </a:t>
            </a:r>
            <a:r>
              <a:rPr lang="en-US" sz="1400" b="1" i="1" dirty="0" smtClean="0">
                <a:latin typeface="Times New Roman" pitchFamily="18" charset="0"/>
              </a:rPr>
              <a:t>TẠO BẢNG TẠM THỜI LƯU TRỮ DỮ LIỆU</a:t>
            </a:r>
            <a:endParaRPr kumimoji="0" lang="en-US" sz="14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896119" y="1554122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Step1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0956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0195560" y="5771676"/>
            <a:ext cx="1736790" cy="560577"/>
            <a:chOff x="7996221" y="5323686"/>
            <a:chExt cx="2833014" cy="914401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2334" y="5323687"/>
              <a:ext cx="706901" cy="914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6221" y="5323686"/>
              <a:ext cx="2126113" cy="914400"/>
            </a:xfrm>
            <a:prstGeom prst="rect">
              <a:avLst/>
            </a:prstGeom>
          </p:spPr>
        </p:pic>
      </p:grpSp>
      <p:sp>
        <p:nvSpPr>
          <p:cNvPr id="23" name="Title 7"/>
          <p:cNvSpPr>
            <a:spLocks noGrp="1"/>
          </p:cNvSpPr>
          <p:nvPr>
            <p:ph type="title"/>
          </p:nvPr>
        </p:nvSpPr>
        <p:spPr>
          <a:xfrm>
            <a:off x="2907791" y="-1969"/>
            <a:ext cx="6629401" cy="1270000"/>
          </a:xfrm>
        </p:spPr>
        <p:txBody>
          <a:bodyPr/>
          <a:lstStyle/>
          <a:p>
            <a:r>
              <a:rPr lang="en-US" sz="2800" dirty="0" smtClean="0">
                <a:solidFill>
                  <a:srgbClr val="333399"/>
                </a:solidFill>
              </a:rPr>
              <a:t>TẠO </a:t>
            </a:r>
            <a:r>
              <a:rPr lang="en-US" sz="2800" dirty="0">
                <a:solidFill>
                  <a:srgbClr val="333399"/>
                </a:solidFill>
              </a:rPr>
              <a:t>SSIS IMPORT DỮ LIỆU TỪ FILE EXCEL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365814" y="1518922"/>
            <a:ext cx="4681618" cy="307777"/>
          </a:xfrm>
          <a:prstGeom prst="rect">
            <a:avLst/>
          </a:prstGeom>
          <a:solidFill>
            <a:srgbClr val="FEBF0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400" b="1" i="1" dirty="0" smtClean="0">
                <a:latin typeface="Times New Roman" pitchFamily="18" charset="0"/>
              </a:rPr>
              <a:t>Step 3:</a:t>
            </a:r>
            <a:endParaRPr kumimoji="0" lang="en-US" sz="14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185915" y="1481837"/>
            <a:ext cx="3867858" cy="55399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200" b="1" i="1" dirty="0" smtClean="0">
                <a:latin typeface="Times New Roman" pitchFamily="18" charset="0"/>
              </a:rPr>
              <a:t>SELECT DỮ LIỆU TRONG FILE EXCEL: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200" b="1" i="1" dirty="0" smtClean="0">
                <a:latin typeface="Times New Roman" pitchFamily="18" charset="0"/>
              </a:rPr>
              <a:t>Date, </a:t>
            </a:r>
            <a:r>
              <a:rPr lang="en-US" sz="1200" b="1" i="1" dirty="0" err="1" smtClean="0">
                <a:latin typeface="Times New Roman" pitchFamily="18" charset="0"/>
              </a:rPr>
              <a:t>các</a:t>
            </a:r>
            <a:r>
              <a:rPr lang="en-US" sz="1200" b="1" i="1" dirty="0" smtClean="0">
                <a:latin typeface="Times New Roman" pitchFamily="18" charset="0"/>
              </a:rPr>
              <a:t> </a:t>
            </a:r>
            <a:r>
              <a:rPr lang="en-US" sz="1200" b="1" i="1" dirty="0" err="1" smtClean="0">
                <a:latin typeface="Times New Roman" pitchFamily="18" charset="0"/>
              </a:rPr>
              <a:t>cột</a:t>
            </a:r>
            <a:r>
              <a:rPr lang="en-US" sz="1200" b="1" i="1" dirty="0" smtClean="0">
                <a:latin typeface="Times New Roman" pitchFamily="18" charset="0"/>
              </a:rPr>
              <a:t> </a:t>
            </a:r>
            <a:r>
              <a:rPr lang="en-US" sz="1200" b="1" i="1" dirty="0" err="1" smtClean="0">
                <a:latin typeface="Times New Roman" pitchFamily="18" charset="0"/>
              </a:rPr>
              <a:t>dữ</a:t>
            </a:r>
            <a:r>
              <a:rPr lang="en-US" sz="1200" b="1" i="1" dirty="0" smtClean="0">
                <a:latin typeface="Times New Roman" pitchFamily="18" charset="0"/>
              </a:rPr>
              <a:t> </a:t>
            </a:r>
            <a:r>
              <a:rPr lang="en-US" sz="1200" b="1" i="1" dirty="0" err="1" smtClean="0">
                <a:latin typeface="Times New Roman" pitchFamily="18" charset="0"/>
              </a:rPr>
              <a:t>liệu</a:t>
            </a:r>
            <a:r>
              <a:rPr lang="en-US" sz="1200" b="1" i="1" dirty="0" smtClean="0">
                <a:latin typeface="Times New Roman" pitchFamily="18" charset="0"/>
              </a:rPr>
              <a:t> </a:t>
            </a:r>
            <a:r>
              <a:rPr lang="en-US" sz="1200" b="1" i="1" dirty="0" err="1" smtClean="0">
                <a:latin typeface="Times New Roman" pitchFamily="18" charset="0"/>
              </a:rPr>
              <a:t>từ</a:t>
            </a:r>
            <a:r>
              <a:rPr lang="en-US" sz="1200" b="1" i="1" dirty="0" smtClean="0">
                <a:latin typeface="Times New Roman" pitchFamily="18" charset="0"/>
              </a:rPr>
              <a:t> </a:t>
            </a:r>
            <a:r>
              <a:rPr lang="en-US" sz="1200" b="1" i="1" dirty="0" err="1" smtClean="0">
                <a:latin typeface="Times New Roman" pitchFamily="18" charset="0"/>
              </a:rPr>
              <a:t>tô</a:t>
            </a:r>
            <a:r>
              <a:rPr lang="en-US" sz="1200" b="1" i="1" dirty="0" smtClean="0">
                <a:latin typeface="Times New Roman" pitchFamily="18" charset="0"/>
              </a:rPr>
              <a:t> A9 </a:t>
            </a:r>
            <a:r>
              <a:rPr lang="en-US" sz="1200" b="1" i="1" dirty="0" err="1" smtClean="0">
                <a:latin typeface="Times New Roman" pitchFamily="18" charset="0"/>
              </a:rPr>
              <a:t>đến</a:t>
            </a:r>
            <a:r>
              <a:rPr lang="en-US" sz="1200" b="1" i="1" dirty="0" smtClean="0">
                <a:latin typeface="Times New Roman" pitchFamily="18" charset="0"/>
              </a:rPr>
              <a:t> AN30</a:t>
            </a:r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8065169" y="2029939"/>
            <a:ext cx="1" cy="222893"/>
          </a:xfrm>
          <a:prstGeom prst="straightConnector1">
            <a:avLst/>
          </a:prstGeom>
          <a:solidFill>
            <a:srgbClr val="0033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Rectangle 23"/>
          <p:cNvSpPr/>
          <p:nvPr/>
        </p:nvSpPr>
        <p:spPr bwMode="auto">
          <a:xfrm>
            <a:off x="6611269" y="2261576"/>
            <a:ext cx="2907799" cy="276999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200" b="1" i="1" dirty="0" smtClean="0">
                <a:latin typeface="Times New Roman" pitchFamily="18" charset="0"/>
              </a:rPr>
              <a:t>LẬT BẢNG DỮ LIỆU (DỌC -&gt; NGANG)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6204363" y="2785545"/>
            <a:ext cx="3748884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200" b="1" i="1" dirty="0" smtClean="0">
                <a:latin typeface="Times New Roman" pitchFamily="18" charset="0"/>
              </a:rPr>
              <a:t>SELECT BẢNG  NTCD_XM_CATEGORY, TEMP_UPDATE_NTCD_LOGUSER TRONG SQL</a:t>
            </a:r>
          </a:p>
        </p:txBody>
      </p:sp>
      <p:cxnSp>
        <p:nvCxnSpPr>
          <p:cNvPr id="4" name="Straight Arrow Connector 3"/>
          <p:cNvCxnSpPr>
            <a:stCxn id="24" idx="2"/>
            <a:endCxn id="16" idx="0"/>
          </p:cNvCxnSpPr>
          <p:nvPr/>
        </p:nvCxnSpPr>
        <p:spPr bwMode="auto">
          <a:xfrm>
            <a:off x="8065169" y="2538575"/>
            <a:ext cx="13636" cy="246970"/>
          </a:xfrm>
          <a:prstGeom prst="straightConnector1">
            <a:avLst/>
          </a:prstGeom>
          <a:solidFill>
            <a:srgbClr val="0033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Rectangle 20"/>
          <p:cNvSpPr/>
          <p:nvPr/>
        </p:nvSpPr>
        <p:spPr bwMode="auto">
          <a:xfrm>
            <a:off x="5774624" y="3435465"/>
            <a:ext cx="4594724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200" b="1" i="1" dirty="0" smtClean="0">
                <a:latin typeface="Times New Roman" pitchFamily="18" charset="0"/>
              </a:rPr>
              <a:t>JONE 3 BẢNG DỮ LIỆU LẠI ĐỂ LẤY CÁC TRƯỜNG DỮ LIỆU CẦN THIẾT</a:t>
            </a:r>
          </a:p>
        </p:txBody>
      </p:sp>
      <p:cxnSp>
        <p:nvCxnSpPr>
          <p:cNvPr id="8" name="Straight Arrow Connector 7"/>
          <p:cNvCxnSpPr>
            <a:stCxn id="16" idx="2"/>
            <a:endCxn id="21" idx="0"/>
          </p:cNvCxnSpPr>
          <p:nvPr/>
        </p:nvCxnSpPr>
        <p:spPr bwMode="auto">
          <a:xfrm flipH="1">
            <a:off x="8071986" y="3247210"/>
            <a:ext cx="6819" cy="188255"/>
          </a:xfrm>
          <a:prstGeom prst="straightConnector1">
            <a:avLst/>
          </a:prstGeom>
          <a:solidFill>
            <a:srgbClr val="0033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Rectangle 32"/>
          <p:cNvSpPr/>
          <p:nvPr/>
        </p:nvSpPr>
        <p:spPr bwMode="auto">
          <a:xfrm>
            <a:off x="6067150" y="4718797"/>
            <a:ext cx="4023309" cy="276999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200" b="1" i="1" dirty="0" smtClean="0">
                <a:latin typeface="Times New Roman" pitchFamily="18" charset="0"/>
              </a:rPr>
              <a:t>CHUYỂN ĐỔI KIỂU DỮ LIỆU CHO PHÙ HỢP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6060331" y="5294327"/>
            <a:ext cx="4023309" cy="276999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200" b="1" i="1" dirty="0" smtClean="0">
                <a:latin typeface="Times New Roman" pitchFamily="18" charset="0"/>
              </a:rPr>
              <a:t>LƯU TRỮ VÀO BẢNG TẠM</a:t>
            </a:r>
          </a:p>
        </p:txBody>
      </p:sp>
      <p:cxnSp>
        <p:nvCxnSpPr>
          <p:cNvPr id="36" name="Straight Arrow Connector 35"/>
          <p:cNvCxnSpPr>
            <a:stCxn id="33" idx="2"/>
            <a:endCxn id="34" idx="0"/>
          </p:cNvCxnSpPr>
          <p:nvPr/>
        </p:nvCxnSpPr>
        <p:spPr bwMode="auto">
          <a:xfrm flipH="1">
            <a:off x="8071986" y="4995796"/>
            <a:ext cx="6819" cy="298531"/>
          </a:xfrm>
          <a:prstGeom prst="straightConnector1">
            <a:avLst/>
          </a:prstGeom>
          <a:solidFill>
            <a:srgbClr val="0033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6" name="Rectangle 65"/>
          <p:cNvSpPr/>
          <p:nvPr/>
        </p:nvSpPr>
        <p:spPr bwMode="auto">
          <a:xfrm>
            <a:off x="6053513" y="4143267"/>
            <a:ext cx="4023309" cy="276999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200" b="1" i="1" dirty="0" smtClean="0">
                <a:latin typeface="Times New Roman" pitchFamily="18" charset="0"/>
              </a:rPr>
              <a:t>LỌC DỮ LIỆU </a:t>
            </a:r>
          </a:p>
        </p:txBody>
      </p:sp>
      <p:cxnSp>
        <p:nvCxnSpPr>
          <p:cNvPr id="70" name="Straight Arrow Connector 69"/>
          <p:cNvCxnSpPr>
            <a:stCxn id="21" idx="2"/>
            <a:endCxn id="66" idx="0"/>
          </p:cNvCxnSpPr>
          <p:nvPr/>
        </p:nvCxnSpPr>
        <p:spPr bwMode="auto">
          <a:xfrm flipH="1">
            <a:off x="8065168" y="3897130"/>
            <a:ext cx="6818" cy="246137"/>
          </a:xfrm>
          <a:prstGeom prst="straightConnector1">
            <a:avLst/>
          </a:prstGeom>
          <a:solidFill>
            <a:srgbClr val="0033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4" name="Straight Arrow Connector 73"/>
          <p:cNvCxnSpPr>
            <a:stCxn id="66" idx="2"/>
            <a:endCxn id="33" idx="0"/>
          </p:cNvCxnSpPr>
          <p:nvPr/>
        </p:nvCxnSpPr>
        <p:spPr bwMode="auto">
          <a:xfrm>
            <a:off x="8065168" y="4420266"/>
            <a:ext cx="13637" cy="298531"/>
          </a:xfrm>
          <a:prstGeom prst="straightConnector1">
            <a:avLst/>
          </a:prstGeom>
          <a:solidFill>
            <a:srgbClr val="0033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79" name="Table 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34905"/>
              </p:ext>
            </p:extLst>
          </p:nvPr>
        </p:nvGraphicFramePr>
        <p:xfrm>
          <a:off x="900578" y="2611298"/>
          <a:ext cx="361208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466">
                  <a:extLst>
                    <a:ext uri="{9D8B030D-6E8A-4147-A177-3AD203B41FA5}">
                      <a16:colId xmlns:a16="http://schemas.microsoft.com/office/drawing/2014/main" val="49620109"/>
                    </a:ext>
                  </a:extLst>
                </a:gridCol>
                <a:gridCol w="2880623">
                  <a:extLst>
                    <a:ext uri="{9D8B030D-6E8A-4147-A177-3AD203B41FA5}">
                      <a16:colId xmlns:a16="http://schemas.microsoft.com/office/drawing/2014/main" val="15542741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STT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85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sTagName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300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dtDate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537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iTime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409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rValue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178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dtDatetimeModified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907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sUserModified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81497"/>
                  </a:ext>
                </a:extLst>
              </a:tr>
            </a:tbl>
          </a:graphicData>
        </a:graphic>
      </p:graphicFrame>
      <p:sp>
        <p:nvSpPr>
          <p:cNvPr id="82" name="Rectangle 81"/>
          <p:cNvSpPr/>
          <p:nvPr/>
        </p:nvSpPr>
        <p:spPr bwMode="auto">
          <a:xfrm>
            <a:off x="365814" y="1803500"/>
            <a:ext cx="4681618" cy="523220"/>
          </a:xfrm>
          <a:prstGeom prst="rect">
            <a:avLst/>
          </a:prstGeom>
          <a:solidFill>
            <a:srgbClr val="FEBF0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0" lang="en-US" sz="1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THU</a:t>
            </a:r>
            <a:r>
              <a:rPr kumimoji="0" lang="en-US" sz="1400" b="1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THẬP DỮ LIỆU TỪ FILE EXCEL VÀ PHÂN TÍCH DỮ LIỆU</a:t>
            </a:r>
            <a:endParaRPr kumimoji="0" lang="en-US" sz="14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44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PROT" val="3"/>
  <p:tag name="CDT_PROT_TOP" val="0"/>
  <p:tag name="CDT_PROT_LEFT" val="0"/>
  <p:tag name="CDT_PROT_WIDTH" val="720"/>
  <p:tag name="CDT_PROT_HEIGHT" val="99,8750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720"/>
  <p:tag name="CDT_PROT_HEIGHT" val="3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906"/>
  <p:tag name="CDT_PROT_LEFT" val="0"/>
  <p:tag name="CDT_PROT_WIDTH" val="98,37409"/>
  <p:tag name="CDT_PROT_HEIGHT" val="20,4094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906"/>
  <p:tag name="CDT_PROT_LEFT" val="212,1243"/>
  <p:tag name="CDT_PROT_WIDTH" val="507,8756"/>
  <p:tag name="CDT_PROT_HEIGHT" val="20,40945"/>
</p:tagLst>
</file>

<file path=ppt/theme/theme1.xml><?xml version="1.0" encoding="utf-8"?>
<a:theme xmlns:a="http://schemas.openxmlformats.org/drawingml/2006/main" name="4_Custom Design">
  <a:themeElements>
    <a:clrScheme name="4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33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33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4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10305</TotalTime>
  <Words>589</Words>
  <Application>Microsoft Office PowerPoint</Application>
  <PresentationFormat>Widescreen</PresentationFormat>
  <Paragraphs>122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Alien Encounters</vt:lpstr>
      <vt:lpstr>Arial</vt:lpstr>
      <vt:lpstr>Calibri</vt:lpstr>
      <vt:lpstr>Courier New</vt:lpstr>
      <vt:lpstr>Segoe UI</vt:lpstr>
      <vt:lpstr>Times New Roman</vt:lpstr>
      <vt:lpstr>Wingdings</vt:lpstr>
      <vt:lpstr>4_Custom Design</vt:lpstr>
      <vt:lpstr>AUTOMATION &amp; DIGITALIZATION  </vt:lpstr>
      <vt:lpstr>TỔNG QUÁT</vt:lpstr>
      <vt:lpstr>YÊU CẦU</vt:lpstr>
      <vt:lpstr>FORMART  LẠI BÁO CÁO REPORTBUILDER </vt:lpstr>
      <vt:lpstr>FORMART  LẠI BÁO CÁO REPORTBUILDER </vt:lpstr>
      <vt:lpstr>TẠO SSIS IMPORT DỮ LIỆU TỪ FILE EXCEL</vt:lpstr>
      <vt:lpstr>TẠO SSIS IMPORT DỮ LIỆU TỪ FILE EXCEL</vt:lpstr>
      <vt:lpstr>TẠO SSIS IMPORT DỮ LIỆU TỪ FILE EXCEL</vt:lpstr>
      <vt:lpstr>TẠO SSIS IMPORT DỮ LIỆU TỪ FILE EXCEL</vt:lpstr>
      <vt:lpstr>TẠO SSIS IMPORT DỮ LIỆU TỪ FILE EXCEL</vt:lpstr>
      <vt:lpstr>TẠO JOB CẬP NHẬT DỮ LIỆU</vt:lpstr>
      <vt:lpstr>THIẾT KẾ TEMPLATE UPDATE DỮ LIỆU</vt:lpstr>
      <vt:lpstr>TRỰC QUAN DỮ LIỆU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Vuong Ngoc Hoang</dc:creator>
  <cp:lastModifiedBy>Huynh Quang Cuong</cp:lastModifiedBy>
  <cp:revision>889</cp:revision>
  <cp:lastPrinted>2019-06-11T02:48:49Z</cp:lastPrinted>
  <dcterms:created xsi:type="dcterms:W3CDTF">2016-12-06T14:43:35Z</dcterms:created>
  <dcterms:modified xsi:type="dcterms:W3CDTF">2023-08-01T08:09:23Z</dcterms:modified>
</cp:coreProperties>
</file>